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578" r:id="rId3"/>
    <p:sldId id="555" r:id="rId4"/>
    <p:sldId id="532" r:id="rId6"/>
    <p:sldId id="533" r:id="rId7"/>
    <p:sldId id="530" r:id="rId8"/>
    <p:sldId id="531" r:id="rId9"/>
    <p:sldId id="534" r:id="rId10"/>
    <p:sldId id="544" r:id="rId11"/>
    <p:sldId id="535" r:id="rId12"/>
    <p:sldId id="536" r:id="rId13"/>
    <p:sldId id="591" r:id="rId14"/>
    <p:sldId id="592" r:id="rId15"/>
    <p:sldId id="371" r:id="rId16"/>
  </p:sldIdLst>
  <p:sldSz cx="9144000" cy="5143500" type="screen16x9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02fd2c7b-d36e-4021-ad6f-61b5091dc31b}">
          <p14:sldIdLst>
            <p14:sldId id="578"/>
            <p14:sldId id="555"/>
            <p14:sldId id="532"/>
            <p14:sldId id="533"/>
            <p14:sldId id="530"/>
            <p14:sldId id="531"/>
            <p14:sldId id="534"/>
            <p14:sldId id="544"/>
            <p14:sldId id="535"/>
            <p14:sldId id="536"/>
            <p14:sldId id="591"/>
            <p14:sldId id="592"/>
            <p14:sldId id="3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63" userDrawn="1">
          <p15:clr>
            <a:srgbClr val="A4A3A4"/>
          </p15:clr>
        </p15:guide>
        <p15:guide id="2" pos="29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宋 来" initials="宋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CC"/>
    <a:srgbClr val="C3AB9E"/>
    <a:srgbClr val="4CA6DD"/>
    <a:srgbClr val="18327D"/>
    <a:srgbClr val="0081CC"/>
    <a:srgbClr val="E4007F"/>
    <a:srgbClr val="B68156"/>
    <a:srgbClr val="FF0066"/>
    <a:srgbClr val="FF00FF"/>
    <a:srgbClr val="A87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24" autoAdjust="0"/>
    <p:restoredTop sz="94424" autoAdjust="0"/>
  </p:normalViewPr>
  <p:slideViewPr>
    <p:cSldViewPr showGuides="1">
      <p:cViewPr varScale="1">
        <p:scale>
          <a:sx n="95" d="100"/>
          <a:sy n="95" d="100"/>
        </p:scale>
        <p:origin x="-774" y="-90"/>
      </p:cViewPr>
      <p:guideLst>
        <p:guide orient="horz" pos="1363"/>
        <p:guide pos="29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公司紧跟</a:t>
            </a:r>
            <a:r>
              <a:rPr lang="en-US" altLang="zh-CN" dirty="0"/>
              <a:t>5G</a:t>
            </a:r>
            <a:r>
              <a:rPr lang="zh-CN" altLang="en-US" dirty="0"/>
              <a:t>发展的</a:t>
            </a:r>
            <a:r>
              <a:rPr lang="zh-CN" altLang="en-US"/>
              <a:t>快车道，重点打造</a:t>
            </a:r>
            <a:r>
              <a:rPr lang="zh-CN" altLang="en-US" dirty="0"/>
              <a:t>云大物智安链</a:t>
            </a:r>
            <a:r>
              <a:rPr lang="en-US" altLang="zh-CN" dirty="0"/>
              <a:t>6</a:t>
            </a:r>
            <a:r>
              <a:rPr lang="zh-CN" altLang="en-US" dirty="0"/>
              <a:t>大创新基础平台能力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公司紧跟</a:t>
            </a:r>
            <a:r>
              <a:rPr lang="en-US" altLang="zh-CN" dirty="0"/>
              <a:t>5G</a:t>
            </a:r>
            <a:r>
              <a:rPr lang="zh-CN" altLang="en-US" dirty="0"/>
              <a:t>发展的</a:t>
            </a:r>
            <a:r>
              <a:rPr lang="zh-CN" altLang="en-US"/>
              <a:t>快车道，重点打造</a:t>
            </a:r>
            <a:r>
              <a:rPr lang="zh-CN" altLang="en-US" dirty="0"/>
              <a:t>云大物智安链</a:t>
            </a:r>
            <a:r>
              <a:rPr lang="en-US" altLang="zh-CN" dirty="0"/>
              <a:t>6</a:t>
            </a:r>
            <a:r>
              <a:rPr lang="zh-CN" altLang="en-US" dirty="0"/>
              <a:t>大创新基础平台能力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公司紧跟</a:t>
            </a:r>
            <a:r>
              <a:rPr lang="en-US" altLang="zh-CN" dirty="0"/>
              <a:t>5G</a:t>
            </a:r>
            <a:r>
              <a:rPr lang="zh-CN" altLang="en-US" dirty="0"/>
              <a:t>发展的</a:t>
            </a:r>
            <a:r>
              <a:rPr lang="zh-CN" altLang="en-US"/>
              <a:t>快车道，重点打造</a:t>
            </a:r>
            <a:r>
              <a:rPr lang="zh-CN" altLang="en-US" dirty="0"/>
              <a:t>云大物智安链</a:t>
            </a:r>
            <a:r>
              <a:rPr lang="en-US" altLang="zh-CN" dirty="0"/>
              <a:t>6</a:t>
            </a:r>
            <a:r>
              <a:rPr lang="zh-CN" altLang="en-US" dirty="0"/>
              <a:t>大创新基础平台能力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公司紧跟</a:t>
            </a:r>
            <a:r>
              <a:rPr lang="en-US" altLang="zh-CN" dirty="0"/>
              <a:t>5G</a:t>
            </a:r>
            <a:r>
              <a:rPr lang="zh-CN" altLang="en-US" dirty="0"/>
              <a:t>发展的</a:t>
            </a:r>
            <a:r>
              <a:rPr lang="zh-CN" altLang="en-US"/>
              <a:t>快车道，重点打造</a:t>
            </a:r>
            <a:r>
              <a:rPr lang="zh-CN" altLang="en-US" dirty="0"/>
              <a:t>云大物智安链</a:t>
            </a:r>
            <a:r>
              <a:rPr lang="en-US" altLang="zh-CN" dirty="0"/>
              <a:t>6</a:t>
            </a:r>
            <a:r>
              <a:rPr lang="zh-CN" altLang="en-US" dirty="0"/>
              <a:t>大创新基础平台能力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公司紧跟</a:t>
            </a:r>
            <a:r>
              <a:rPr lang="en-US" altLang="zh-CN" dirty="0"/>
              <a:t>5G</a:t>
            </a:r>
            <a:r>
              <a:rPr lang="zh-CN" altLang="en-US" dirty="0"/>
              <a:t>发展的</a:t>
            </a:r>
            <a:r>
              <a:rPr lang="zh-CN" altLang="en-US"/>
              <a:t>快车道，重点打造</a:t>
            </a:r>
            <a:r>
              <a:rPr lang="zh-CN" altLang="en-US" dirty="0"/>
              <a:t>云大物智安链</a:t>
            </a:r>
            <a:r>
              <a:rPr lang="en-US" altLang="zh-CN" dirty="0"/>
              <a:t>6</a:t>
            </a:r>
            <a:r>
              <a:rPr lang="zh-CN" altLang="en-US" dirty="0"/>
              <a:t>大创新基础平台能力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公司紧跟</a:t>
            </a:r>
            <a:r>
              <a:rPr lang="en-US" altLang="zh-CN" dirty="0"/>
              <a:t>5G</a:t>
            </a:r>
            <a:r>
              <a:rPr lang="zh-CN" altLang="en-US" dirty="0"/>
              <a:t>发展的</a:t>
            </a:r>
            <a:r>
              <a:rPr lang="zh-CN" altLang="en-US"/>
              <a:t>快车道，重点打造</a:t>
            </a:r>
            <a:r>
              <a:rPr lang="zh-CN" altLang="en-US" dirty="0"/>
              <a:t>云大物智安链</a:t>
            </a:r>
            <a:r>
              <a:rPr lang="en-US" altLang="zh-CN" dirty="0"/>
              <a:t>6</a:t>
            </a:r>
            <a:r>
              <a:rPr lang="zh-CN" altLang="en-US" dirty="0"/>
              <a:t>大创新基础平台能力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公司紧跟</a:t>
            </a:r>
            <a:r>
              <a:rPr lang="en-US" altLang="zh-CN" dirty="0"/>
              <a:t>5G</a:t>
            </a:r>
            <a:r>
              <a:rPr lang="zh-CN" altLang="en-US" dirty="0"/>
              <a:t>发展的</a:t>
            </a:r>
            <a:r>
              <a:rPr lang="zh-CN" altLang="en-US"/>
              <a:t>快车道，重点打造</a:t>
            </a:r>
            <a:r>
              <a:rPr lang="zh-CN" altLang="en-US" dirty="0"/>
              <a:t>云大物智安链</a:t>
            </a:r>
            <a:r>
              <a:rPr lang="en-US" altLang="zh-CN" dirty="0"/>
              <a:t>6</a:t>
            </a:r>
            <a:r>
              <a:rPr lang="zh-CN" altLang="en-US" dirty="0"/>
              <a:t>大创新基础平台能力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公司紧跟</a:t>
            </a:r>
            <a:r>
              <a:rPr lang="en-US" altLang="zh-CN" dirty="0"/>
              <a:t>5G</a:t>
            </a:r>
            <a:r>
              <a:rPr lang="zh-CN" altLang="en-US" dirty="0"/>
              <a:t>发展的</a:t>
            </a:r>
            <a:r>
              <a:rPr lang="zh-CN" altLang="en-US"/>
              <a:t>快车道，重点打造</a:t>
            </a:r>
            <a:r>
              <a:rPr lang="zh-CN" altLang="en-US" dirty="0"/>
              <a:t>云大物智安链</a:t>
            </a:r>
            <a:r>
              <a:rPr lang="en-US" altLang="zh-CN" dirty="0"/>
              <a:t>6</a:t>
            </a:r>
            <a:r>
              <a:rPr lang="zh-CN" altLang="en-US" dirty="0"/>
              <a:t>大创新基础平台能力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公司紧跟</a:t>
            </a:r>
            <a:r>
              <a:rPr lang="en-US" altLang="zh-CN" dirty="0"/>
              <a:t>5G</a:t>
            </a:r>
            <a:r>
              <a:rPr lang="zh-CN" altLang="en-US" dirty="0"/>
              <a:t>发展的</a:t>
            </a:r>
            <a:r>
              <a:rPr lang="zh-CN" altLang="en-US"/>
              <a:t>快车道，重点打造</a:t>
            </a:r>
            <a:r>
              <a:rPr lang="zh-CN" altLang="en-US" dirty="0"/>
              <a:t>云大物智安链</a:t>
            </a:r>
            <a:r>
              <a:rPr lang="en-US" altLang="zh-CN" dirty="0"/>
              <a:t>6</a:t>
            </a:r>
            <a:r>
              <a:rPr lang="zh-CN" altLang="en-US" dirty="0"/>
              <a:t>大创新基础平台能力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公司紧跟</a:t>
            </a:r>
            <a:r>
              <a:rPr lang="en-US" altLang="zh-CN" dirty="0"/>
              <a:t>5G</a:t>
            </a:r>
            <a:r>
              <a:rPr lang="zh-CN" altLang="en-US" dirty="0"/>
              <a:t>发展的</a:t>
            </a:r>
            <a:r>
              <a:rPr lang="zh-CN" altLang="en-US"/>
              <a:t>快车道，重点打造</a:t>
            </a:r>
            <a:r>
              <a:rPr lang="zh-CN" altLang="en-US" dirty="0"/>
              <a:t>云大物智安链</a:t>
            </a:r>
            <a:r>
              <a:rPr lang="en-US" altLang="zh-CN" dirty="0"/>
              <a:t>6</a:t>
            </a:r>
            <a:r>
              <a:rPr lang="zh-CN" altLang="en-US" dirty="0"/>
              <a:t>大创新基础平台能力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公司紧跟</a:t>
            </a:r>
            <a:r>
              <a:rPr lang="en-US" altLang="zh-CN" dirty="0"/>
              <a:t>5G</a:t>
            </a:r>
            <a:r>
              <a:rPr lang="zh-CN" altLang="en-US" dirty="0"/>
              <a:t>发展的</a:t>
            </a:r>
            <a:r>
              <a:rPr lang="zh-CN" altLang="en-US"/>
              <a:t>快车道，重点打造</a:t>
            </a:r>
            <a:r>
              <a:rPr lang="zh-CN" altLang="en-US" dirty="0"/>
              <a:t>云大物智安链</a:t>
            </a:r>
            <a:r>
              <a:rPr lang="en-US" altLang="zh-CN" dirty="0"/>
              <a:t>6</a:t>
            </a:r>
            <a:r>
              <a:rPr lang="zh-CN" altLang="en-US" dirty="0"/>
              <a:t>大创新基础平台能力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0D47-5E4D-4BDC-8690-85BC523AA9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D90D-020B-4397-A8E5-8148EAC5F7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0D47-5E4D-4BDC-8690-85BC523AA9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D90D-020B-4397-A8E5-8148EAC5F7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0D47-5E4D-4BDC-8690-85BC523AA9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D90D-020B-4397-A8E5-8148EAC5F7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0D47-5E4D-4BDC-8690-85BC523AA9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D90D-020B-4397-A8E5-8148EAC5F7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1062096" y="195486"/>
            <a:ext cx="7632594" cy="3600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500" b="1" i="0">
                <a:solidFill>
                  <a:srgbClr val="008DE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  <p:pic>
        <p:nvPicPr>
          <p:cNvPr id="2" name="图片 1" descr="笑云logo矢量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" y="244793"/>
            <a:ext cx="1062403" cy="2605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笑云logo矢量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" y="244793"/>
            <a:ext cx="1062403" cy="260509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062096" y="195486"/>
            <a:ext cx="7632594" cy="3600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500" b="1" i="0">
                <a:solidFill>
                  <a:srgbClr val="008DE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ppt封面01-页眉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641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664146"/>
            <a:ext cx="9144000" cy="4479354"/>
          </a:xfrm>
          <a:prstGeom prst="rect">
            <a:avLst/>
          </a:prstGeom>
          <a:solidFill>
            <a:srgbClr val="0081C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ppt封面01-页眉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64147"/>
          </a:xfrm>
          <a:prstGeom prst="rect">
            <a:avLst/>
          </a:prstGeom>
        </p:spPr>
      </p:pic>
      <p:pic>
        <p:nvPicPr>
          <p:cNvPr id="3" name="图片 2" descr="笑云logo矢量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8305" y="195580"/>
            <a:ext cx="1069340" cy="2622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0D47-5E4D-4BDC-8690-85BC523AA9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D90D-020B-4397-A8E5-8148EAC5F7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0D47-5E4D-4BDC-8690-85BC523AA9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D90D-020B-4397-A8E5-8148EAC5F7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0D47-5E4D-4BDC-8690-85BC523AA9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D90D-020B-4397-A8E5-8148EAC5F7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0D47-5E4D-4BDC-8690-85BC523AA9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D90D-020B-4397-A8E5-8148EAC5F7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0D47-5E4D-4BDC-8690-85BC523AA9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D90D-020B-4397-A8E5-8148EAC5F7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0D47-5E4D-4BDC-8690-85BC523AA9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D90D-020B-4397-A8E5-8148EAC5F7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4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20D47-5E4D-4BDC-8690-85BC523AA9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DD90D-020B-4397-A8E5-8148EAC5F75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895" y="1635760"/>
            <a:ext cx="8042910" cy="1102360"/>
          </a:xfrm>
        </p:spPr>
        <p:txBody>
          <a:bodyPr>
            <a:noAutofit/>
          </a:bodyPr>
          <a:p>
            <a:pPr algn="ctr"/>
            <a:r>
              <a:rPr lang="zh-CN" altLang="en-US" sz="4000" b="1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Noto Sans S Chinese Light" panose="020B0300000000000000" pitchFamily="34" charset="-122"/>
              </a:rPr>
              <a:t>邵阳市优化营商环境一码通</a:t>
            </a:r>
            <a:br>
              <a:rPr lang="zh-CN" altLang="en-US" sz="4000" b="1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Noto Sans S Chinese Light" panose="020B0300000000000000" pitchFamily="34" charset="-122"/>
              </a:rPr>
            </a:br>
            <a:r>
              <a:rPr lang="zh-CN" altLang="en-US" sz="4000" b="1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Noto Sans S Chinese Light" panose="020B0300000000000000" pitchFamily="34" charset="-122"/>
              </a:rPr>
              <a:t>使用手册</a:t>
            </a:r>
            <a:br>
              <a:rPr lang="zh-CN" altLang="en-US" sz="4000" b="1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Noto Sans S Chinese Light" panose="020B0300000000000000" pitchFamily="34" charset="-122"/>
              </a:rPr>
            </a:br>
            <a:r>
              <a:rPr lang="zh-CN" altLang="en-US" sz="4000" b="1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Noto Sans S Chinese Light" panose="020B0300000000000000" pitchFamily="34" charset="-122"/>
              </a:rPr>
              <a:t>企业版</a:t>
            </a:r>
            <a:endParaRPr lang="zh-CN" altLang="en-US" sz="4000" b="1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Noto Sans S Chinese Light" panose="020B0300000000000000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75740" y="3651885"/>
            <a:ext cx="6400800" cy="324485"/>
          </a:xfrm>
        </p:spPr>
        <p:txBody>
          <a:bodyPr>
            <a:normAutofit fontScale="90000" lnSpcReduction="20000"/>
          </a:bodyPr>
          <a:p>
            <a:endParaRPr lang="zh-CN" altLang="en-US" sz="1800" b="1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Noto Sans S Chinese Light" panose="020B0300000000000000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ChangeArrowheads="1"/>
          </p:cNvSpPr>
          <p:nvPr/>
        </p:nvSpPr>
        <p:spPr bwMode="auto">
          <a:xfrm>
            <a:off x="499745" y="213995"/>
            <a:ext cx="2348865" cy="25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Noto Sans S Chinese Light" panose="020B0300000000000000" pitchFamily="34" charset="-122"/>
              </a:rPr>
              <a:t>政策回复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Noto Sans S Chinese Light" panose="020B03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7545" y="771525"/>
            <a:ext cx="4805680" cy="27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3" name="上箭头 112"/>
          <p:cNvSpPr/>
          <p:nvPr/>
        </p:nvSpPr>
        <p:spPr>
          <a:xfrm rot="5400000">
            <a:off x="4139565" y="2283460"/>
            <a:ext cx="338455" cy="770890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22910" tIns="422910" rIns="422909" bIns="422909" spcCol="1270" anchor="ctr"/>
          <a:p>
            <a:pPr algn="ctr" defTabSz="12446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3890" y="771525"/>
            <a:ext cx="2393315" cy="42487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80" y="1096010"/>
            <a:ext cx="2197735" cy="392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77545" y="771525"/>
            <a:ext cx="7965440" cy="27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3" name="上箭头 112"/>
          <p:cNvSpPr/>
          <p:nvPr/>
        </p:nvSpPr>
        <p:spPr>
          <a:xfrm rot="5400000">
            <a:off x="2205355" y="2562225"/>
            <a:ext cx="338455" cy="213995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22910" tIns="422910" rIns="422909" bIns="422909" spcCol="1270" anchor="ctr"/>
          <a:p>
            <a:pPr algn="ctr" defTabSz="12446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1043305"/>
            <a:ext cx="1921510" cy="3625215"/>
          </a:xfrm>
          <a:prstGeom prst="rect">
            <a:avLst/>
          </a:prstGeom>
        </p:spPr>
      </p:pic>
      <p:sp>
        <p:nvSpPr>
          <p:cNvPr id="11" name="Rectangle 39"/>
          <p:cNvSpPr>
            <a:spLocks noChangeArrowheads="1"/>
          </p:cNvSpPr>
          <p:nvPr/>
        </p:nvSpPr>
        <p:spPr bwMode="auto">
          <a:xfrm>
            <a:off x="499745" y="213995"/>
            <a:ext cx="2348865" cy="25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Noto Sans S Chinese Light" panose="020B0300000000000000" pitchFamily="34" charset="-122"/>
              </a:rPr>
              <a:t>意见建议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Noto Sans S Chinese Light" panose="020B0300000000000000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875" y="915670"/>
            <a:ext cx="1768475" cy="36804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660" y="1063625"/>
            <a:ext cx="1819275" cy="35369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87425"/>
            <a:ext cx="1852930" cy="3613150"/>
          </a:xfrm>
          <a:prstGeom prst="rect">
            <a:avLst/>
          </a:prstGeom>
        </p:spPr>
      </p:pic>
      <p:sp>
        <p:nvSpPr>
          <p:cNvPr id="16" name="上箭头 15"/>
          <p:cNvSpPr/>
          <p:nvPr/>
        </p:nvSpPr>
        <p:spPr>
          <a:xfrm rot="5400000">
            <a:off x="4293870" y="2562225"/>
            <a:ext cx="338455" cy="213995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22910" tIns="422910" rIns="422909" bIns="422909" spcCol="1270" anchor="ctr"/>
          <a:p>
            <a:pPr algn="ctr" defTabSz="12446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上箭头 16"/>
          <p:cNvSpPr/>
          <p:nvPr/>
        </p:nvSpPr>
        <p:spPr>
          <a:xfrm rot="5400000">
            <a:off x="6454140" y="2562225"/>
            <a:ext cx="338455" cy="213995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22910" tIns="422910" rIns="422909" bIns="422909" spcCol="1270" anchor="ctr"/>
          <a:p>
            <a:pPr algn="ctr" defTabSz="12446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77545" y="771525"/>
            <a:ext cx="7965440" cy="27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3" name="上箭头 112"/>
          <p:cNvSpPr/>
          <p:nvPr/>
        </p:nvSpPr>
        <p:spPr>
          <a:xfrm rot="5400000">
            <a:off x="2287905" y="2522220"/>
            <a:ext cx="338455" cy="294005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22910" tIns="422910" rIns="422909" bIns="422909" spcCol="1270" anchor="ctr"/>
          <a:p>
            <a:pPr algn="ctr" defTabSz="12446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915670"/>
            <a:ext cx="2032635" cy="38842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025" y="952500"/>
            <a:ext cx="1947545" cy="38995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705" y="987425"/>
            <a:ext cx="1819910" cy="3670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395" y="1050290"/>
            <a:ext cx="1969770" cy="3593465"/>
          </a:xfrm>
          <a:prstGeom prst="rect">
            <a:avLst/>
          </a:prstGeom>
        </p:spPr>
      </p:pic>
      <p:sp>
        <p:nvSpPr>
          <p:cNvPr id="6" name="上箭头 5"/>
          <p:cNvSpPr/>
          <p:nvPr/>
        </p:nvSpPr>
        <p:spPr>
          <a:xfrm rot="5400000">
            <a:off x="4580255" y="2593975"/>
            <a:ext cx="338455" cy="294005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22910" tIns="422910" rIns="422909" bIns="422909" spcCol="1270" anchor="ctr"/>
          <a:p>
            <a:pPr algn="ctr" defTabSz="12446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上箭头 6"/>
          <p:cNvSpPr/>
          <p:nvPr/>
        </p:nvSpPr>
        <p:spPr>
          <a:xfrm rot="5400000">
            <a:off x="6887845" y="2593975"/>
            <a:ext cx="338455" cy="294005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22910" tIns="422910" rIns="422909" bIns="422909" spcCol="1270" anchor="ctr"/>
          <a:p>
            <a:pPr algn="ctr" defTabSz="12446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Rectangle 39"/>
          <p:cNvSpPr>
            <a:spLocks noChangeArrowheads="1"/>
          </p:cNvSpPr>
          <p:nvPr/>
        </p:nvSpPr>
        <p:spPr bwMode="auto">
          <a:xfrm>
            <a:off x="499745" y="213995"/>
            <a:ext cx="2348865" cy="25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Noto Sans S Chinese Light" panose="020B0300000000000000" pitchFamily="34" charset="-122"/>
              </a:rPr>
              <a:t>投诉举报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Noto Sans S Chinese Light" panose="020B03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2322492" y="1641828"/>
            <a:ext cx="4000542" cy="73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8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Noto Sans S Chinese Light" panose="020B0300000000000000" pitchFamily="34" charset="-122"/>
              </a:rPr>
              <a:t>谢谢</a:t>
            </a:r>
            <a:endParaRPr lang="zh-CN" altLang="en-US" sz="4800" b="1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Noto Sans S Chinese Light" panose="020B0300000000000000" pitchFamily="34" charset="-122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2285984" y="2517046"/>
            <a:ext cx="4071966" cy="30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60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uLnTx/>
                <a:uFillTx/>
                <a:latin typeface="Arial" panose="020B0604020202020204" pitchFamily="34" charset="0"/>
                <a:ea typeface="Noto Sans S Chinese Light" panose="020B0300000000000000" pitchFamily="34" charset="-122"/>
                <a:cs typeface="Arial" panose="020B0604020202020204" pitchFamily="34" charset="0"/>
                <a:sym typeface="Noto Sans S Chinese Light" panose="020B0300000000000000" pitchFamily="34" charset="-122"/>
              </a:rPr>
              <a:t>THANK YOU</a:t>
            </a:r>
            <a:endParaRPr kumimoji="0" lang="en-US" altLang="zh-CN" sz="2000" i="0" u="none" strike="noStrike" kern="1200" cap="none" spc="60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uLnTx/>
              <a:uFillTx/>
              <a:latin typeface="Arial" panose="020B0604020202020204" pitchFamily="34" charset="0"/>
              <a:ea typeface="Noto Sans S Chinese Light" panose="020B0300000000000000" pitchFamily="34" charset="-122"/>
              <a:cs typeface="Arial" panose="020B0604020202020204" pitchFamily="34" charset="0"/>
              <a:sym typeface="Noto Sans S Chinese Light" panose="020B03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ChangeArrowheads="1"/>
          </p:cNvSpPr>
          <p:nvPr/>
        </p:nvSpPr>
        <p:spPr bwMode="auto">
          <a:xfrm>
            <a:off x="499745" y="213995"/>
            <a:ext cx="2348865" cy="25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Noto Sans S Chinese Light" panose="020B0300000000000000" pitchFamily="34" charset="-122"/>
              </a:rPr>
              <a:t>企业扫码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Noto Sans S Chinese Light" panose="020B03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9745" y="771525"/>
            <a:ext cx="8399780" cy="27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企业用户使用手机微信扫描海报二维码访问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APP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，进入后会自动记录访问次数，点击操作时若未登录会先进行注册登录。</a:t>
            </a:r>
            <a:endParaRPr lang="en-US" altLang="zh-CN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3" name="上箭头 112"/>
          <p:cNvSpPr/>
          <p:nvPr/>
        </p:nvSpPr>
        <p:spPr>
          <a:xfrm rot="5400000">
            <a:off x="3027045" y="2672080"/>
            <a:ext cx="406400" cy="516255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22910" tIns="422910" rIns="422909" bIns="422909" spcCol="1270" anchor="ctr"/>
          <a:p>
            <a:pPr algn="ctr" defTabSz="12446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05" y="1214120"/>
            <a:ext cx="2288540" cy="37153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0" y="1208405"/>
            <a:ext cx="2090420" cy="3736340"/>
          </a:xfrm>
          <a:prstGeom prst="rect">
            <a:avLst/>
          </a:prstGeom>
        </p:spPr>
      </p:pic>
      <p:sp>
        <p:nvSpPr>
          <p:cNvPr id="7" name="上箭头 6"/>
          <p:cNvSpPr/>
          <p:nvPr/>
        </p:nvSpPr>
        <p:spPr>
          <a:xfrm rot="5400000">
            <a:off x="5788660" y="2739390"/>
            <a:ext cx="406400" cy="516255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22910" tIns="422910" rIns="422909" bIns="422909" spcCol="1270" anchor="ctr"/>
          <a:p>
            <a:pPr algn="ctr" defTabSz="12446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25" y="1203325"/>
            <a:ext cx="2086610" cy="3743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ChangeArrowheads="1"/>
          </p:cNvSpPr>
          <p:nvPr/>
        </p:nvSpPr>
        <p:spPr bwMode="auto">
          <a:xfrm>
            <a:off x="499745" y="213995"/>
            <a:ext cx="2348865" cy="25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Noto Sans S Chinese Light" panose="020B0300000000000000" pitchFamily="34" charset="-122"/>
              </a:rPr>
              <a:t>政策详情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Noto Sans S Chinese Light" panose="020B03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5605" y="699770"/>
            <a:ext cx="6195060" cy="27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点击政策详情菜单进入政策详情页面，点击某项查看政策文章，也可以通过关键字搜索</a:t>
            </a:r>
            <a:endParaRPr lang="en-US" altLang="zh-CN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3" name="上箭头 112"/>
          <p:cNvSpPr/>
          <p:nvPr/>
        </p:nvSpPr>
        <p:spPr>
          <a:xfrm rot="5400000">
            <a:off x="2142490" y="2480310"/>
            <a:ext cx="338455" cy="307975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22910" tIns="422910" rIns="422909" bIns="422909" spcCol="1270" anchor="ctr"/>
          <a:p>
            <a:pPr algn="ctr" defTabSz="12446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1520" y="1050290"/>
            <a:ext cx="2089785" cy="3693795"/>
          </a:xfrm>
          <a:prstGeom prst="rect">
            <a:avLst/>
          </a:prstGeom>
        </p:spPr>
      </p:pic>
      <p:sp>
        <p:nvSpPr>
          <p:cNvPr id="8" name="上箭头 7"/>
          <p:cNvSpPr/>
          <p:nvPr/>
        </p:nvSpPr>
        <p:spPr>
          <a:xfrm rot="5400000">
            <a:off x="4243705" y="2505075"/>
            <a:ext cx="338455" cy="258445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22910" tIns="422910" rIns="422909" bIns="422909" spcCol="1270" anchor="ctr"/>
          <a:p>
            <a:pPr algn="ctr" defTabSz="12446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715" y="1038860"/>
            <a:ext cx="1965325" cy="3703955"/>
          </a:xfrm>
          <a:prstGeom prst="rect">
            <a:avLst/>
          </a:prstGeom>
        </p:spPr>
      </p:pic>
      <p:sp>
        <p:nvSpPr>
          <p:cNvPr id="11" name="上箭头 10"/>
          <p:cNvSpPr/>
          <p:nvPr/>
        </p:nvSpPr>
        <p:spPr>
          <a:xfrm rot="5400000">
            <a:off x="6581140" y="2478405"/>
            <a:ext cx="338455" cy="238125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22910" tIns="422910" rIns="422909" bIns="422909" spcCol="1270" anchor="ctr"/>
          <a:p>
            <a:pPr algn="ctr" defTabSz="12446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295" y="1088390"/>
            <a:ext cx="1722755" cy="36779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90" y="1088390"/>
            <a:ext cx="1822450" cy="3655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ChangeArrowheads="1"/>
          </p:cNvSpPr>
          <p:nvPr/>
        </p:nvSpPr>
        <p:spPr bwMode="auto">
          <a:xfrm>
            <a:off x="499745" y="213995"/>
            <a:ext cx="2348865" cy="25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Noto Sans S Chinese Light" panose="020B0300000000000000" pitchFamily="34" charset="-122"/>
              </a:rPr>
              <a:t>媒体宣传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Noto Sans S Chinese Light" panose="020B03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3895" y="725805"/>
            <a:ext cx="6463665" cy="27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点击媒体宣传菜单进入媒体宣传页面，点击某项查看媒体宣传文章，也可以通过关键字搜索</a:t>
            </a:r>
            <a:endParaRPr lang="en-US" altLang="zh-CN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3" name="上箭头 112"/>
          <p:cNvSpPr/>
          <p:nvPr/>
        </p:nvSpPr>
        <p:spPr>
          <a:xfrm rot="5400000">
            <a:off x="2612390" y="2515235"/>
            <a:ext cx="338455" cy="307975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22910" tIns="422910" rIns="422909" bIns="422909" spcCol="1270" anchor="ctr"/>
          <a:p>
            <a:pPr algn="ctr" defTabSz="12446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上箭头 10"/>
          <p:cNvSpPr/>
          <p:nvPr/>
        </p:nvSpPr>
        <p:spPr>
          <a:xfrm rot="5400000">
            <a:off x="5414010" y="2505075"/>
            <a:ext cx="338455" cy="258445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22910" tIns="422910" rIns="422909" bIns="422909" spcCol="1270" anchor="ctr"/>
          <a:p>
            <a:pPr algn="ctr" defTabSz="12446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0065" y="1059815"/>
            <a:ext cx="2148840" cy="37217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080" y="1004570"/>
            <a:ext cx="2224405" cy="37769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0" y="1088390"/>
            <a:ext cx="1994535" cy="3655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ChangeArrowheads="1"/>
          </p:cNvSpPr>
          <p:nvPr/>
        </p:nvSpPr>
        <p:spPr bwMode="auto">
          <a:xfrm>
            <a:off x="499745" y="213995"/>
            <a:ext cx="2348865" cy="25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Noto Sans S Chinese Light" panose="020B0300000000000000" pitchFamily="34" charset="-122"/>
              </a:rPr>
              <a:t>企业诉求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Noto Sans S Chinese Light" panose="020B03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7360" y="699770"/>
            <a:ext cx="6495415" cy="27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点击企业诉求菜单进入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企业诉求首页</a:t>
            </a:r>
            <a:endParaRPr lang="zh-CN" alt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上箭头 5"/>
          <p:cNvSpPr/>
          <p:nvPr/>
        </p:nvSpPr>
        <p:spPr>
          <a:xfrm rot="5400000">
            <a:off x="3980815" y="2515235"/>
            <a:ext cx="338455" cy="307975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22910" tIns="422910" rIns="422909" bIns="422909" spcCol="1270" anchor="ctr"/>
          <a:p>
            <a:pPr algn="ctr" defTabSz="12446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8085" y="1088390"/>
            <a:ext cx="2012950" cy="36550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435" y="1059815"/>
            <a:ext cx="2062480" cy="368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ChangeArrowheads="1"/>
          </p:cNvSpPr>
          <p:nvPr/>
        </p:nvSpPr>
        <p:spPr bwMode="auto">
          <a:xfrm>
            <a:off x="499745" y="213995"/>
            <a:ext cx="2348865" cy="25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Noto Sans S Chinese Light" panose="020B0300000000000000" pitchFamily="34" charset="-122"/>
              </a:rPr>
              <a:t>提交诉求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Noto Sans S Chinese Light" panose="020B03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1460" y="699770"/>
            <a:ext cx="4983480" cy="27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点击提交诉求进入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提交诉求页面，输入相关信息提交保存</a:t>
            </a:r>
            <a:endParaRPr lang="zh-CN" alt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3" name="上箭头 112"/>
          <p:cNvSpPr/>
          <p:nvPr/>
        </p:nvSpPr>
        <p:spPr>
          <a:xfrm rot="5400000">
            <a:off x="3116580" y="2480310"/>
            <a:ext cx="338455" cy="307975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22910" tIns="422910" rIns="422909" bIns="422909" spcCol="1270" anchor="ctr"/>
          <a:p>
            <a:pPr algn="ctr" defTabSz="12446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上箭头 5"/>
          <p:cNvSpPr/>
          <p:nvPr/>
        </p:nvSpPr>
        <p:spPr>
          <a:xfrm rot="5400000">
            <a:off x="6141085" y="2515235"/>
            <a:ext cx="338455" cy="307975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22910" tIns="422910" rIns="422909" bIns="422909" spcCol="1270" anchor="ctr"/>
          <a:p>
            <a:pPr algn="ctr" defTabSz="12446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0300" y="1059815"/>
            <a:ext cx="2201545" cy="39878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980" y="1131570"/>
            <a:ext cx="2292985" cy="38868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05" y="1059815"/>
            <a:ext cx="2394585" cy="3957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ChangeArrowheads="1"/>
          </p:cNvSpPr>
          <p:nvPr/>
        </p:nvSpPr>
        <p:spPr bwMode="auto">
          <a:xfrm>
            <a:off x="499745" y="213995"/>
            <a:ext cx="2348865" cy="25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Noto Sans S Chinese Light" panose="020B0300000000000000" pitchFamily="34" charset="-122"/>
              </a:rPr>
              <a:t>办理进度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Noto Sans S Chinese Light" panose="020B03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9745" y="771525"/>
            <a:ext cx="4983480" cy="27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查看诉求办理进度</a:t>
            </a:r>
            <a:endParaRPr lang="zh-CN" alt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3" name="上箭头 112"/>
          <p:cNvSpPr/>
          <p:nvPr/>
        </p:nvSpPr>
        <p:spPr>
          <a:xfrm rot="5400000">
            <a:off x="2873375" y="2443480"/>
            <a:ext cx="338455" cy="307975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22910" tIns="422910" rIns="422909" bIns="422909" spcCol="1270" anchor="ctr"/>
          <a:p>
            <a:pPr algn="ctr" defTabSz="12446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上箭头 6"/>
          <p:cNvSpPr/>
          <p:nvPr/>
        </p:nvSpPr>
        <p:spPr>
          <a:xfrm rot="5400000">
            <a:off x="5996940" y="2443480"/>
            <a:ext cx="338455" cy="307975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22910" tIns="422910" rIns="422909" bIns="422909" spcCol="1270" anchor="ctr"/>
          <a:p>
            <a:pPr algn="ctr" defTabSz="12446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85185" y="969645"/>
            <a:ext cx="2267585" cy="40087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980" y="1035685"/>
            <a:ext cx="2292985" cy="39827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05" y="1059815"/>
            <a:ext cx="2197735" cy="392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ChangeArrowheads="1"/>
          </p:cNvSpPr>
          <p:nvPr/>
        </p:nvSpPr>
        <p:spPr bwMode="auto">
          <a:xfrm>
            <a:off x="499745" y="213995"/>
            <a:ext cx="2348865" cy="25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Noto Sans S Chinese Light" panose="020B0300000000000000" pitchFamily="34" charset="-122"/>
              </a:rPr>
              <a:t>满意度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Noto Sans S Chinese Light" panose="020B0300000000000000" pitchFamily="34" charset="-122"/>
              </a:rPr>
              <a:t>评价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Noto Sans S Chinese Light" panose="020B03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9745" y="771525"/>
            <a:ext cx="4983480" cy="27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提交的诉求办结后即可进行满意度评价</a:t>
            </a:r>
            <a:endParaRPr lang="zh-CN" alt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1131570"/>
            <a:ext cx="2115820" cy="37960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200" y="1131570"/>
            <a:ext cx="2110105" cy="3814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ChangeArrowheads="1"/>
          </p:cNvSpPr>
          <p:nvPr/>
        </p:nvSpPr>
        <p:spPr bwMode="auto">
          <a:xfrm>
            <a:off x="499745" y="213995"/>
            <a:ext cx="2348865" cy="25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Noto Sans S Chinese Light" panose="020B0300000000000000" pitchFamily="34" charset="-122"/>
              </a:rPr>
              <a:t>政策咨询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Noto Sans S Chinese Light" panose="020B03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9745" y="771525"/>
            <a:ext cx="4983480" cy="27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3" name="上箭头 112"/>
          <p:cNvSpPr/>
          <p:nvPr/>
        </p:nvSpPr>
        <p:spPr>
          <a:xfrm rot="5400000">
            <a:off x="2900680" y="2480310"/>
            <a:ext cx="338455" cy="307975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22910" tIns="422910" rIns="422909" bIns="422909" spcCol="1270" anchor="ctr"/>
          <a:p>
            <a:pPr algn="ctr" defTabSz="12446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上箭头 5"/>
          <p:cNvSpPr/>
          <p:nvPr/>
        </p:nvSpPr>
        <p:spPr>
          <a:xfrm rot="5400000">
            <a:off x="5848985" y="2480310"/>
            <a:ext cx="338455" cy="307975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22910" tIns="422910" rIns="422909" bIns="422909" spcCol="1270" anchor="ctr"/>
          <a:p>
            <a:pPr algn="ctr" defTabSz="12446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0110" y="1112520"/>
            <a:ext cx="2099310" cy="39439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25" y="1111885"/>
            <a:ext cx="2065655" cy="39446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05" y="1059815"/>
            <a:ext cx="2197735" cy="392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PP_MARK_KEY" val="1e2eec70-b485-4d59-a6bb-ad262c6d5b7d"/>
  <p:tag name="COMMONDATA" val="eyJoZGlkIjoiMmI1ZTg2N2JkZTQ1MzJiM2IwZDFiYThiZWVmY2RlYW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WPS 演示</Application>
  <PresentationFormat>全屏显示(16:9)</PresentationFormat>
  <Paragraphs>42</Paragraphs>
  <Slides>13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Noto Sans S Chinese Light</vt:lpstr>
      <vt:lpstr>Arial Unicode MS</vt:lpstr>
      <vt:lpstr>Calibri</vt:lpstr>
      <vt:lpstr>OPPOSans L</vt:lpstr>
      <vt:lpstr>思源黑体 CN Bold</vt:lpstr>
      <vt:lpstr>黑体</vt:lpstr>
      <vt:lpstr>Office 主题</vt:lpstr>
      <vt:lpstr>邵阳市优化营商环境一码通 使用手册 企业版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362028987@qq.com</dc:creator>
  <cp:lastModifiedBy>R</cp:lastModifiedBy>
  <cp:revision>547</cp:revision>
  <dcterms:created xsi:type="dcterms:W3CDTF">2020-03-03T07:49:00Z</dcterms:created>
  <dcterms:modified xsi:type="dcterms:W3CDTF">2025-04-22T10:10:44Z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52EC5E97D594451B98450F73ACE54E38</vt:lpwstr>
  </property>
</Properties>
</file>