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4"/>
  </p:handoutMasterIdLst>
  <p:sldIdLst>
    <p:sldId id="257" r:id="rId3"/>
    <p:sldId id="457" r:id="rId5"/>
    <p:sldId id="459" r:id="rId6"/>
    <p:sldId id="358" r:id="rId7"/>
    <p:sldId id="429" r:id="rId8"/>
    <p:sldId id="411" r:id="rId9"/>
    <p:sldId id="413" r:id="rId10"/>
    <p:sldId id="412" r:id="rId11"/>
    <p:sldId id="416" r:id="rId12"/>
    <p:sldId id="430" r:id="rId13"/>
    <p:sldId id="344" r:id="rId14"/>
    <p:sldId id="425" r:id="rId15"/>
    <p:sldId id="427" r:id="rId16"/>
    <p:sldId id="477" r:id="rId17"/>
    <p:sldId id="453" r:id="rId18"/>
    <p:sldId id="460" r:id="rId19"/>
    <p:sldId id="455" r:id="rId20"/>
    <p:sldId id="454" r:id="rId21"/>
    <p:sldId id="456" r:id="rId22"/>
    <p:sldId id="442" r:id="rId23"/>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用户" initials="W用" lastIdx="3" clrIdx="0"/>
  <p:cmAuthor id="307" name="未知用户26" initials="未" lastIdx="1" clrIdx="0"/>
  <p:cmAuthor id="1" name="yehuimei" initials="y" lastIdx="2" clrIdx="0"/>
  <p:cmAuthor id="308" name="未知用户29" initials="未" lastIdx="1" clrIdx="0"/>
  <p:cmAuthor id="2" name="Zxy" initials="Z" lastIdx="1" clrIdx="0"/>
  <p:cmAuthor id="309" name="未知用户32" initials="未" lastIdx="1" clrIdx="0"/>
  <p:cmAuthor id="3" name="小牛" initials="小" lastIdx="2" clrIdx="1"/>
  <p:cmAuthor id="310" name="未知用户33" initials="未" lastIdx="1" clrIdx="0"/>
  <p:cmAuthor id="4" name="张宪国" initials="张" lastIdx="1" clrIdx="3"/>
  <p:cmAuthor id="311" name="未知用户34" initials="未" lastIdx="2" clrIdx="0"/>
  <p:cmAuthor id="5" name="海峰" initials="海" lastIdx="2" clrIdx="4"/>
  <p:cmAuthor id="312" name="未知用户42" initials="未" lastIdx="1" clrIdx="0"/>
  <p:cmAuthor id="6" name="刘雅坤" initials="刘" lastIdx="4" clrIdx="5"/>
  <p:cmAuthor id="313" name="未知的使用者109" initials="未" lastIdx="5" clrIdx="1"/>
  <p:cmAuthor id="7" name="Neno Loje" initials="N" lastIdx="1" clrIdx="2"/>
  <p:cmAuthor id="314" name="未知的使用者122" initials="未" lastIdx="1" clrIdx="0"/>
  <p:cmAuthor id="8" name="ACER" initials="A" lastIdx="1" clrIdx="0"/>
  <p:cmAuthor id="315" name="未知的使用者123" initials="未" lastIdx="8" clrIdx="0"/>
  <p:cmAuthor id="9" name="yu yao" initials="y" lastIdx="29" clrIdx="0"/>
  <p:cmAuthor id="10" name="Zuo,Ye" initials="Z" lastIdx="5" clrIdx="0"/>
  <p:cmAuthor id="317" name="WY" initials="W" lastIdx="1" clrIdx="316"/>
  <p:cmAuthor id="11" name="Tong" initials="T" lastIdx="1" clrIdx="10"/>
  <p:cmAuthor id="318" name="杨澜" initials="kkkkk" lastIdx="3" clrIdx="317"/>
  <p:cmAuthor id="12" name="86195" initials="8" lastIdx="1" clrIdx="11"/>
  <p:cmAuthor id="13" name="Jin Hao" initials="JH" lastIdx="1" clrIdx="12"/>
  <p:cmAuthor id="14" name="79964" initials="7" lastIdx="1" clrIdx="13"/>
  <p:cmAuthor id="15" name="SYL" initials="SYL" lastIdx="1" clrIdx="14"/>
  <p:cmAuthor id="16" name="19530108770@126.com" initials="1" lastIdx="1" clrIdx="15"/>
  <p:cmAuthor id="17" name="86150" initials="8" lastIdx="1" clrIdx="16"/>
  <p:cmAuthor id="18" name="未知用户78" initials="未" lastIdx="8" clrIdx="0"/>
  <p:cmAuthor id="19" name="Unknown User1" initials="U" lastIdx="1" clrIdx="0"/>
  <p:cmAuthor id="20" name="未知用户79" initials="未" lastIdx="1" clrIdx="0"/>
  <p:cmAuthor id="21" name="Admin" initials="A" lastIdx="1" clrIdx="2"/>
  <p:cmAuthor id="22" name="未知用户80" initials="未" lastIdx="1" clrIdx="0"/>
  <p:cmAuthor id="23" name="Charley" initials="C" lastIdx="1" clrIdx="0"/>
  <p:cmAuthor id="24" name="Harry xu" initials="H" lastIdx="1" clrIdx="0"/>
  <p:cmAuthor id="25" name="Cindy-NB" initials="C" lastIdx="1" clrIdx="0"/>
  <p:cmAuthor id="26" name="未知用户4" initials="未" lastIdx="1" clrIdx="0"/>
  <p:cmAuthor id="27" name="未知的使用者4" initials="未" lastIdx="1" clrIdx="0"/>
  <p:cmAuthor id="28" name="未知的使用者5" initials="未" lastIdx="10" clrIdx="0"/>
  <p:cmAuthor id="29" name="未知的使用者6" initials="未" lastIdx="1" clrIdx="0"/>
  <p:cmAuthor id="30" name="guocc" initials="g" lastIdx="1" clrIdx="1"/>
  <p:cmAuthor id="31" name="x230" initials="x" lastIdx="1" clrIdx="0"/>
  <p:cmAuthor id="32" name="sharon" initials="s" lastIdx="1" clrIdx="84"/>
  <p:cmAuthor id="33" name="未知的使用者51" initials="未" lastIdx="10" clrIdx="0"/>
  <p:cmAuthor id="34" name="未知的使用者2" initials="未" lastIdx="1" clrIdx="0"/>
  <p:cmAuthor id="35" name="August" initials="A" lastIdx="1" clrIdx="0"/>
  <p:cmAuthor id="36" name="仝德志" initials="仝" lastIdx="1" clrIdx="0"/>
  <p:cmAuthor id="37" name="未知的使用者19" initials="未" lastIdx="8" clrIdx="0"/>
  <p:cmAuthor id="38" name="未知的使用者20" initials="未" lastIdx="1" clrIdx="0"/>
  <p:cmAuthor id="39" name="未知的使用者21" initials="未" lastIdx="1" clrIdx="0"/>
  <p:cmAuthor id="40" name="未知的使用者17" initials="未" lastIdx="8" clrIdx="0"/>
  <p:cmAuthor id="41" name="未知的使用者18" initials="未" lastIdx="1" clrIdx="0"/>
  <p:cmAuthor id="42" name="未知的使用者15" initials="未" lastIdx="1" clrIdx="0"/>
  <p:cmAuthor id="43" name="raymond luan" initials="r" lastIdx="0" clrIdx="0"/>
  <p:cmAuthor id="44" name="alpha" initials="a" lastIdx="1" clrIdx="0"/>
  <p:cmAuthor id="45" name="luxu" initials="l" lastIdx="22" clrIdx="0"/>
  <p:cmAuthor id="46" name="未知用户37" initials="未" lastIdx="1" clrIdx="0"/>
  <p:cmAuthor id="47" name="RS001" initials="R" lastIdx="8" clrIdx="0"/>
  <p:cmAuthor id="48" name="Unknown User22" initials="U" lastIdx="1" clrIdx="0"/>
  <p:cmAuthor id="49" name="jet" initials="j" lastIdx="1" clrIdx="0"/>
  <p:cmAuthor id="50" name="Unknown User23" initials="U" lastIdx="1" clrIdx="0"/>
  <p:cmAuthor id="51" name="PC" initials="P" lastIdx="4" clrIdx="0"/>
  <p:cmAuthor id="191251535" name="沈霄雷" initials="沈" lastIdx="833089" clrIdx="0"/>
  <p:cmAuthor id="52" name="未知的使用者75" initials="未" lastIdx="1" clrIdx="0"/>
  <p:cmAuthor id="191251536" name="赵 建宏" initials="赵" lastIdx="1" clrIdx="317"/>
  <p:cmAuthor id="53" name="未知的使用者169" initials="未" lastIdx="1" clrIdx="0"/>
  <p:cmAuthor id="54" name="未知的使用者77" initials="未" lastIdx="1" clrIdx="0"/>
  <p:cmAuthor id="191251537" name="xinyue wang" initials="xw" lastIdx="1" clrIdx="318"/>
  <p:cmAuthor id="55" name="未知的使用者183" initials="未" lastIdx="5" clrIdx="1"/>
  <p:cmAuthor id="56" name="未知的使用者92" initials="未" lastIdx="1" clrIdx="0"/>
  <p:cmAuthor id="57" name="未知的使用者182" initials="未" lastIdx="1" clrIdx="1"/>
  <p:cmAuthor id="58" name="未知的使用者78" initials="未" lastIdx="5" clrIdx="1"/>
  <p:cmAuthor id="59" name="未知的使用者173" initials="未" lastIdx="1" clrIdx="0"/>
  <p:cmAuthor id="60" name="未知用户3" initials="未" lastIdx="1" clrIdx="0"/>
  <p:cmAuthor id="61" name="未知的使用者161" initials="未" lastIdx="1" clrIdx="0"/>
  <p:cmAuthor id="62" name="未知的使用者79" initials="未" lastIdx="0" clrIdx="1"/>
  <p:cmAuthor id="63" name="未知用户107" initials="未" lastIdx="1" clrIdx="0"/>
  <p:cmAuthor id="64" name="未知的使用者162" initials="未" lastIdx="1" clrIdx="0"/>
  <p:cmAuthor id="65" name="未知的使用者80" initials="未" lastIdx="0" clrIdx="0"/>
  <p:cmAuthor id="66" name="未知的使用者152" initials="未" lastIdx="1" clrIdx="0"/>
  <p:cmAuthor id="67" name="未知用户51" initials="未" lastIdx="1" clrIdx="1"/>
  <p:cmAuthor id="68" name="未知的使用者184" initials="未" lastIdx="8" clrIdx="0"/>
  <p:cmAuthor id="69" name="未知的使用者82" initials="未" lastIdx="1" clrIdx="0"/>
  <p:cmAuthor id="70" name="未知的使用者185" initials="未" lastIdx="10" clrIdx="0"/>
  <p:cmAuthor id="71" name="未知的使用者186" initials="未" lastIdx="1" clrIdx="0"/>
  <p:cmAuthor id="72" name="未知的使用者83" initials="未" lastIdx="1" clrIdx="0"/>
  <p:cmAuthor id="73" name="未知的使用者175" initials="未" lastIdx="8" clrIdx="0"/>
  <p:cmAuthor id="74" name="未知的使用者118" initials="未" lastIdx="1" clrIdx="0"/>
  <p:cmAuthor id="75" name="作者" initials="A" lastIdx="0" clrIdx="24"/>
  <p:cmAuthor id="76" name="张 衡" initials="张" lastIdx="1" clrIdx="25"/>
  <p:cmAuthor id="77" name="未知的使用者187" initials="未" lastIdx="1" clrIdx="0"/>
  <p:cmAuthor id="78" name="未知的使用者70" initials="未" lastIdx="1" clrIdx="0"/>
  <p:cmAuthor id="79" name="未知的使用者178" initials="未" lastIdx="1" clrIdx="0"/>
  <p:cmAuthor id="80" name="未知的使用者85" initials="未" lastIdx="1" clrIdx="0"/>
  <p:cmAuthor id="81" name="未知的使用者179" initials="未" lastIdx="1" clrIdx="0"/>
  <p:cmAuthor id="82" name="未知的使用者40" initials="未" lastIdx="1" clrIdx="0"/>
  <p:cmAuthor id="83" name="未知的使用者180" initials="未" lastIdx="2" clrIdx="0"/>
  <p:cmAuthor id="84" name="未知的使用者87" initials="未" lastIdx="1" clrIdx="0"/>
  <p:cmAuthor id="85" name="未知的使用者181" initials="未" lastIdx="7" clrIdx="1"/>
  <p:cmAuthor id="86" name="曾红" initials="曾" lastIdx="0" clrIdx="0"/>
  <p:cmAuthor id="87" name="未知的使用者170" initials="未" lastIdx="43" clrIdx="1"/>
  <p:cmAuthor id="88" name="未知的使用者90" initials="未" lastIdx="8" clrIdx="0"/>
  <p:cmAuthor id="89" name="未知的使用者29" initials="未" lastIdx="1" clrIdx="0"/>
  <p:cmAuthor id="90" name="未知的使用者91" initials="未" lastIdx="1" clrIdx="0"/>
  <p:cmAuthor id="91" name="未知的使用者98" initials="未" lastIdx="1" clrIdx="0"/>
  <p:cmAuthor id="92" name="CHRISYU" initials="C" lastIdx="1" clrIdx="0"/>
  <p:cmAuthor id="93" name="未知的使用者113" initials="未" lastIdx="1" clrIdx="2"/>
  <p:cmAuthor id="94" name="liucunri" initials="l" lastIdx="1" clrIdx="0"/>
  <p:cmAuthor id="95" name="未知用户9" initials="未" lastIdx="1" clrIdx="0"/>
  <p:cmAuthor id="96" name="Unknown User48" initials="U" lastIdx="8" clrIdx="0"/>
  <p:cmAuthor id="97" name="未知用户103" initials="未" lastIdx="1" clrIdx="0"/>
  <p:cmAuthor id="98" name="Unknown User52" initials="U" lastIdx="1" clrIdx="0"/>
  <p:cmAuthor id="99" name="未知的使用者42" initials="未" lastIdx="1" clrIdx="0"/>
  <p:cmAuthor id="100" name="Unknown User50" initials="U" lastIdx="1" clrIdx="0"/>
  <p:cmAuthor id="101" name="未知的使用者120" initials="未" lastIdx="1" clrIdx="0"/>
  <p:cmAuthor id="102" name="px" initials="p" lastIdx="3" clrIdx="1"/>
  <p:cmAuthor id="103" name="Sky123.Org" initials="S" lastIdx="1" clrIdx="0"/>
  <p:cmAuthor id="104" name="elfinhsu" initials="e" lastIdx="1" clrIdx="0"/>
  <p:cmAuthor id="105" name="微软用户" initials="微" lastIdx="1" clrIdx="0"/>
  <p:cmAuthor id="106" name="未知的使用者73" initials="未" lastIdx="1" clrIdx="0"/>
  <p:cmAuthor id="107" name="未知的使用者24" initials="未" lastIdx="8" clrIdx="0"/>
  <p:cmAuthor id="108" name="未知用户16" initials="未" lastIdx="1" clrIdx="0"/>
  <p:cmAuthor id="109" name="Mary Feil-Jacobs" initials="M" lastIdx="43" clrIdx="1"/>
  <p:cmAuthor id="110" name="LiuHui" initials="L" lastIdx="1" clrIdx="0"/>
  <p:cmAuthor id="111" name="未知的使用者45" initials="未" lastIdx="1" clrIdx="0"/>
  <p:cmAuthor id="112" name="王鹏凯" initials="王" lastIdx="1" clrIdx="0"/>
  <p:cmAuthor id="113" name="未知用户104" initials="未" lastIdx="1" clrIdx="0"/>
  <p:cmAuthor id="114" name="未知用户5" initials="未" lastIdx="1" clrIdx="0"/>
  <p:cmAuthor id="115" name="未知的使用者10" initials="未" lastIdx="3" clrIdx="1"/>
  <p:cmAuthor id="116" name="未知的使用者93" initials="未" lastIdx="1" clrIdx="1"/>
  <p:cmAuthor id="117" name="LeeElva" initials="L" lastIdx="1" clrIdx="0"/>
  <p:cmAuthor id="118" name="未知用户99" initials="未" lastIdx="1" clrIdx="2"/>
  <p:cmAuthor id="119" name="未知的使用者34" initials="未" lastIdx="1" clrIdx="0"/>
  <p:cmAuthor id="120" name="未知的使用者115" initials="未" lastIdx="1" clrIdx="1"/>
  <p:cmAuthor id="121" name="未知用户57" initials="未" lastIdx="1" clrIdx="0"/>
  <p:cmAuthor id="122" name="lianghb" initials="l" lastIdx="19" clrIdx="0"/>
  <p:cmAuthor id="123" name="未知用户17" initials="未" lastIdx="0" clrIdx="1"/>
  <p:cmAuthor id="124" name="Deanna Schuler (Bookey Consulting)" initials="D" lastIdx="2" clrIdx="0"/>
  <p:cmAuthor id="125" name="未知的使用者57" initials="未" lastIdx="1" clrIdx="0"/>
  <p:cmAuthor id="126" name="未知的使用者16" initials="未" lastIdx="6" clrIdx="0"/>
  <p:cmAuthor id="127" name="未知的使用者35" initials="未" lastIdx="1" clrIdx="0"/>
  <p:cmAuthor id="128" name="未知用户102" initials="未" lastIdx="1" clrIdx="1"/>
  <p:cmAuthor id="129" name="maxine" initials="m" lastIdx="0" clrIdx="0"/>
  <p:cmAuthor id="130" name="未知的使用者121" initials="未" lastIdx="1" clrIdx="1"/>
  <p:cmAuthor id="131" name="未知的使用者12" initials="未" lastIdx="1" clrIdx="0"/>
  <p:cmAuthor id="132" name="周元元" initials="周" lastIdx="5" clrIdx="0"/>
  <p:cmAuthor id="133" name="未知的使用者27" initials="未" lastIdx="8" clrIdx="0"/>
  <p:cmAuthor id="134" name="未知的使用者30" initials="未" lastIdx="8" clrIdx="0"/>
  <p:cmAuthor id="135" name="未知的使用者53" initials="未" lastIdx="1" clrIdx="0"/>
  <p:cmAuthor id="136" name="未知用户58" initials="未" lastIdx="5" clrIdx="1"/>
  <p:cmAuthor id="137" name="未知的使用者25" initials="未" lastIdx="1" clrIdx="0"/>
  <p:cmAuthor id="138" name="liupeng" initials="l" lastIdx="1" clrIdx="1"/>
  <p:cmAuthor id="139" name="未知用户24" initials="未" lastIdx="1" clrIdx="0"/>
  <p:cmAuthor id="140" name="AbuSina" initials="A" lastIdx="2" clrIdx="0"/>
  <p:cmAuthor id="141" name="hl sun" initials="h" lastIdx="1" clrIdx="0"/>
  <p:cmAuthor id="142" name="未知的使用者94" initials="未" lastIdx="1" clrIdx="2"/>
  <p:cmAuthor id="143" name="未知用户66" initials="未" lastIdx="1" clrIdx="0"/>
  <p:cmAuthor id="145" name="未知用户19" initials="未" lastIdx="1" clrIdx="0"/>
  <p:cmAuthor id="146" name="周宏達JerryChou" initials="周" lastIdx="6" clrIdx="2"/>
  <p:cmAuthor id="147" name="未知用户7" initials="未" lastIdx="1" clrIdx="0"/>
  <p:cmAuthor id="148" name="未知的使用者56" initials="未" lastIdx="1" clrIdx="0"/>
  <p:cmAuthor id="149" name="未知的使用者119" initials="未" lastIdx="1" clrIdx="2"/>
  <p:cmAuthor id="150" name="未知用户59" initials="未" lastIdx="0" clrIdx="1"/>
  <p:cmAuthor id="151" name="未知的使用者22" initials="未" lastIdx="8" clrIdx="0"/>
  <p:cmAuthor id="152" name="未知的使用者103" initials="未" lastIdx="8" clrIdx="0"/>
  <p:cmAuthor id="153" name="Wenwen" initials="W" lastIdx="1" clrIdx="1"/>
  <p:cmAuthor id="154" name="未知的使用者117" initials="未" lastIdx="1" clrIdx="0"/>
  <p:cmAuthor id="155" name="未知的使用者33" initials="未" lastIdx="1" clrIdx="0"/>
  <p:cmAuthor id="156" name="未知的使用者28" initials="未" lastIdx="1" clrIdx="0"/>
  <p:cmAuthor id="157" name="未知用户67" initials="未" lastIdx="1" clrIdx="0"/>
  <p:cmAuthor id="158" name="未知用户114" initials="未" lastIdx="1" clrIdx="0"/>
  <p:cmAuthor id="159" name="未知用户18" initials="未" lastIdx="10" clrIdx="0"/>
  <p:cmAuthor id="160" name="未知的使用者67" initials="未" lastIdx="1" clrIdx="0"/>
  <p:cmAuthor id="161" name="未知的使用者46" initials="未" lastIdx="1" clrIdx="1"/>
  <p:cmAuthor id="162" name="未知的使用者26" initials="未" lastIdx="1" clrIdx="0"/>
  <p:cmAuthor id="163" name="未知的使用者43" initials="未" lastIdx="1" clrIdx="0"/>
  <p:cmAuthor id="164" name="未知的使用者9" initials="未" lastIdx="1" clrIdx="0"/>
  <p:cmAuthor id="165" name="未知用户62" initials="未" lastIdx="1" clrIdx="1"/>
  <p:cmAuthor id="166" name="yuanzh" initials="y" lastIdx="1" clrIdx="1"/>
  <p:cmAuthor id="167" name="不明使用者57" initials="不" lastIdx="1" clrIdx="0"/>
  <p:cmAuthor id="168" name="未知用户108" initials="未" lastIdx="1" clrIdx="0"/>
  <p:cmAuthor id="169" name="未知的使用者110" initials="未" lastIdx="1" clrIdx="0"/>
  <p:cmAuthor id="170" name="linyd" initials="l" lastIdx="3" clrIdx="1"/>
  <p:cmAuthor id="171" name="未知用户8" initials="未" lastIdx="1" clrIdx="0"/>
  <p:cmAuthor id="172" name="未知的使用者31" initials="未" lastIdx="1" clrIdx="0"/>
  <p:cmAuthor id="173" name="未知用户81" initials="未" lastIdx="1" clrIdx="0"/>
  <p:cmAuthor id="174" name="未知用户115" initials="未" lastIdx="1" clrIdx="0"/>
  <p:cmAuthor id="175" name="未知用户21" initials="未" lastIdx="1" clrIdx="0"/>
  <p:cmAuthor id="176" name="未知的使用者68" initials="未" lastIdx="1" clrIdx="0"/>
  <p:cmAuthor id="177" name="mm" initials="m" lastIdx="1" clrIdx="0"/>
  <p:cmAuthor id="178" name="未知用户15" initials="未" lastIdx="1" clrIdx="0"/>
  <p:cmAuthor id="179" name="朱晓瑜" initials="朱" lastIdx="54" clrIdx="0"/>
  <p:cmAuthor id="180" name="不明使用者20" initials="不" lastIdx="1" clrIdx="0"/>
  <p:cmAuthor id="181" name="未知用户82" initials="未" lastIdx="1" clrIdx="0"/>
  <p:cmAuthor id="182" name="未知的使用者7" initials="未" lastIdx="2" clrIdx="0"/>
  <p:cmAuthor id="183" name="未知用户6" initials="未" lastIdx="8" clrIdx="0"/>
  <p:cmAuthor id="184" name="未知的使用者55" initials="未" lastIdx="1" clrIdx="0"/>
  <p:cmAuthor id="185" name="未知的使用者111" initials="未" lastIdx="1" clrIdx="0"/>
  <p:cmAuthor id="186" name="未知的使用者50" initials="未" lastIdx="1" clrIdx="0"/>
  <p:cmAuthor id="187" name="未知的使用者11" initials="未" lastIdx="1" clrIdx="0"/>
  <p:cmAuthor id="188" name="未知用户47" initials="未" lastIdx="6" clrIdx="0"/>
  <p:cmAuthor id="189" name="未知用户116" initials="未" lastIdx="1" clrIdx="1"/>
  <p:cmAuthor id="190" name="未知的使用者69" initials="未" lastIdx="1" clrIdx="1"/>
  <p:cmAuthor id="191" name="未知的使用者112" initials="未" lastIdx="1" clrIdx="1"/>
  <p:cmAuthor id="192" name="Kevin Hu" initials="K" lastIdx="1" clrIdx="0"/>
  <p:cmAuthor id="193" name="未知的使用者38" initials="未" lastIdx="1" clrIdx="0"/>
  <p:cmAuthor id="194" name="唐可欣" initials="唐" lastIdx="1" clrIdx="0"/>
  <p:cmAuthor id="195" name="未知的使用者8" initials="未" lastIdx="1" clrIdx="0"/>
  <p:cmAuthor id="196" name="不明使用者56" initials="不" lastIdx="1" clrIdx="0"/>
  <p:cmAuthor id="197" name="P00035_jeremy" initials="P" lastIdx="1" clrIdx="0"/>
  <p:cmAuthor id="198" name="Unknown User7" initials="U" lastIdx="1" clrIdx="0"/>
  <p:cmAuthor id="199" name="muzi wei" initials="m" lastIdx="1" clrIdx="0"/>
  <p:cmAuthor id="200" name="未知的使用者41" initials="未" lastIdx="1" clrIdx="0"/>
  <p:cmAuthor id="201" name="未知的使用者13" initials="未" lastIdx="1" clrIdx="0"/>
  <p:cmAuthor id="202" name="djj" initials="d" lastIdx="2" clrIdx="0"/>
  <p:cmAuthor id="203" name="未知用户117" initials="未" lastIdx="1" clrIdx="2"/>
  <p:cmAuthor id="204" name="Saku Uchikawa" initials="S" lastIdx="11" clrIdx="0"/>
  <p:cmAuthor id="205" name="未知用户13" initials="未" lastIdx="1" clrIdx="0"/>
  <p:cmAuthor id="206" name="不明使用者21" initials="不" lastIdx="1" clrIdx="0"/>
  <p:cmAuthor id="207" name="YUMINGNJ" initials="Y" lastIdx="3" clrIdx="0"/>
  <p:cmAuthor id="208" name="未知的使用者52" initials="未" lastIdx="1" clrIdx="1"/>
  <p:cmAuthor id="209" name="未知用户109" initials="未" lastIdx="1" clrIdx="1"/>
  <p:cmAuthor id="210" name="thomas" initials="t" lastIdx="1" clrIdx="49"/>
  <p:cmAuthor id="211" name="未知的使用者3" initials="未" lastIdx="7" clrIdx="1"/>
  <p:cmAuthor id="212" name="未知用户14" initials="未" lastIdx="1" clrIdx="0"/>
  <p:cmAuthor id="213" name="未知用户98" initials="未" lastIdx="1" clrIdx="2"/>
  <p:cmAuthor id="215" name="未知用户83" initials="未" lastIdx="1" clrIdx="1"/>
  <p:cmAuthor id="216" name="未知用户61" initials="未" lastIdx="8" clrIdx="0"/>
  <p:cmAuthor id="217" name="張秀娟" initials="張" lastIdx="1" clrIdx="2"/>
  <p:cmAuthor id="218" name="Jason Wang" initials="J" lastIdx="1" clrIdx="0"/>
  <p:cmAuthor id="219" name="不明使用者18" initials="不" lastIdx="0" clrIdx="1"/>
  <p:cmAuthor id="220" name="未知的使用者72" initials="未" lastIdx="1" clrIdx="0"/>
  <p:cmAuthor id="221" name="未知的使用者48" initials="未" lastIdx="1" clrIdx="0"/>
  <p:cmAuthor id="222" name="未知的使用者104" initials="未" lastIdx="1" clrIdx="0"/>
  <p:cmAuthor id="223" name="未知用户60" initials="未" lastIdx="1" clrIdx="0"/>
  <p:cmAuthor id="224" name="Shawna Strickland" initials="S" lastIdx="2" clrIdx="0"/>
  <p:cmAuthor id="225" name="未知的使用者36" initials="未" lastIdx="3" clrIdx="1"/>
  <p:cmAuthor id="226" name="Daniel Wuu" initials="D" lastIdx="1" clrIdx="0"/>
  <p:cmAuthor id="227" name="未知用户56" initials="未" lastIdx="1" clrIdx="0"/>
  <p:cmAuthor id="228" name="未知的使用者14" initials="未" lastIdx="2" clrIdx="0"/>
  <p:cmAuthor id="229" name="Ashley Eberenz" initials="A" lastIdx="7" clrIdx="1"/>
  <p:cmAuthor id="230" name="不明使用者19" initials="不" lastIdx="1" clrIdx="0"/>
  <p:cmAuthor id="231" name="qiantong" initials="q" lastIdx="3" clrIdx="1"/>
  <p:cmAuthor id="232" name="未知的使用者74" initials="未" lastIdx="1" clrIdx="0"/>
  <p:cmAuthor id="233" name="未知的使用者23" initials="未" lastIdx="1" clrIdx="0"/>
  <p:cmAuthor id="234" name="未知的使用者1" initials="未" lastIdx="8" clrIdx="0"/>
  <p:cmAuthor id="235" name="116304" initials="1" lastIdx="1" clrIdx="1"/>
  <p:cmAuthor id="236" name="R affer" initials="R" lastIdx="1" clrIdx="0"/>
  <p:cmAuthor id="237" name="qihua-DCMS" initials="q" lastIdx="0" clrIdx="0"/>
  <p:cmAuthor id="238" name="未知用户55" initials="未" lastIdx="1" clrIdx="0"/>
  <p:cmAuthor id="239" name="未知的使用者95" initials="未" lastIdx="1" clrIdx="0"/>
  <p:cmAuthor id="240" name="未知的使用者32" initials="未" lastIdx="1" clrIdx="0"/>
  <p:cmAuthor id="241" name="未知的使用者49" initials="未" lastIdx="1" clrIdx="0"/>
  <p:cmAuthor id="242" name="yuexuejun" initials="y" lastIdx="3" clrIdx="0"/>
  <p:cmAuthor id="243" name="未知的使用者71" initials="未" lastIdx="1" clrIdx="1"/>
  <p:cmAuthor id="244" name="未知的使用者105" initials="未" lastIdx="1" clrIdx="0"/>
  <p:cmAuthor id="245" name="Unknown User70" initials="U" lastIdx="1" clrIdx="0"/>
  <p:cmAuthor id="246" name="clinchen" initials="c" lastIdx="0" clrIdx="1"/>
  <p:cmAuthor id="247" name="未知用户23" initials="未" lastIdx="1" clrIdx="0"/>
  <p:cmAuthor id="248" name="hanjuncompany" initials="h" lastIdx="1" clrIdx="0"/>
  <p:cmAuthor id="249" name="kathy chen" initials="k" lastIdx="3" clrIdx="0"/>
  <p:cmAuthor id="250" name="未知的使用者63" initials="未" lastIdx="1" clrIdx="0"/>
  <p:cmAuthor id="251" name="未知的使用者64" initials="未" lastIdx="3" clrIdx="1"/>
  <p:cmAuthor id="252" name="未知的使用者47" initials="未" lastIdx="1" clrIdx="0"/>
  <p:cmAuthor id="253" name="未知的使用者60" initials="未" lastIdx="8" clrIdx="0"/>
  <p:cmAuthor id="254" name="未知的使用者59" initials="未" lastIdx="1" clrIdx="0"/>
  <p:cmAuthor id="255" name="未知的使用者54" initials="未" lastIdx="1" clrIdx="0"/>
  <p:cmAuthor id="256" name="未知的使用者66" initials="未" lastIdx="8" clrIdx="0"/>
  <p:cmAuthor id="257" name="未知的使用者65" initials="未" lastIdx="1" clrIdx="0"/>
  <p:cmAuthor id="258" name="未知的使用者106" initials="未" lastIdx="3" clrIdx="1"/>
  <p:cmAuthor id="259" name="未知的使用者107" initials="未" lastIdx="1" clrIdx="1"/>
  <p:cmAuthor id="260" name="未知的使用者108" initials="未" lastIdx="1" clrIdx="0"/>
  <p:cmAuthor id="261" name="未知的使用者86" initials="未" lastIdx="1" clrIdx="0"/>
  <p:cmAuthor id="262" name="未知的使用者116" initials="未" lastIdx="1" clrIdx="1"/>
  <p:cmAuthor id="263" name="未知的使用者44" initials="未" lastIdx="1" clrIdx="0"/>
  <p:cmAuthor id="264" name="未知的使用者37" initials="未" lastIdx="1" clrIdx="0"/>
  <p:cmAuthor id="265" name="未知的使用者126" initials="未" lastIdx="1" clrIdx="0"/>
  <p:cmAuthor id="266" name="未知的使用者127" initials="未" lastIdx="3" clrIdx="1"/>
  <p:cmAuthor id="267" name="未知的使用者128" initials="未" lastIdx="1" clrIdx="1"/>
  <p:cmAuthor id="268" name="未知的使用者124" initials="未" lastIdx="1" clrIdx="0"/>
  <p:cmAuthor id="269" name="未知的使用者125" initials="未" lastIdx="1" clrIdx="0"/>
  <p:cmAuthor id="270" name="Sara Chen" initials="S" lastIdx="1" clrIdx="0"/>
  <p:cmAuthor id="271" name="huang gerrard" initials="h" lastIdx="1" clrIdx="0"/>
  <p:cmAuthor id="272" name="未知用户170" initials="未" lastIdx="1" clrIdx="0"/>
  <p:cmAuthor id="273" name="未知用户171" initials="未" lastIdx="5" clrIdx="1"/>
  <p:cmAuthor id="274" name="未知用户172" initials="未" lastIdx="1" clrIdx="1"/>
  <p:cmAuthor id="275" name="未知用户173" initials="未" lastIdx="1" clrIdx="0"/>
  <p:cmAuthor id="276" name="未知用户149" initials="未" lastIdx="1" clrIdx="0"/>
  <p:cmAuthor id="277" name="未知用户150" initials="未" lastIdx="1" clrIdx="0"/>
  <p:cmAuthor id="278" name="未知用户151" initials="未" lastIdx="2" clrIdx="0"/>
  <p:cmAuthor id="279" name="未知用户152" initials="未" lastIdx="8" clrIdx="0"/>
  <p:cmAuthor id="280" name="未知用户153" initials="未" lastIdx="8" clrIdx="0"/>
  <p:cmAuthor id="281" name="未知用户154" initials="未" lastIdx="1" clrIdx="0"/>
  <p:cmAuthor id="282" name="未知用户155" initials="未" lastIdx="1" clrIdx="0"/>
  <p:cmAuthor id="283" name="未知用户41" initials="未" lastIdx="8" clrIdx="0"/>
  <p:cmAuthor id="284" name="未知用户44" initials="未" lastIdx="1" clrIdx="0"/>
  <p:cmAuthor id="285" name="未知用户45" initials="未" lastIdx="1" clrIdx="0"/>
  <p:cmAuthor id="286" name="未知用户156" initials="未" lastIdx="10" clrIdx="0"/>
  <p:cmAuthor id="287" name="未知用户64" initials="未" lastIdx="1" clrIdx="0"/>
  <p:cmAuthor id="288" name="未知用户65" initials="未" lastIdx="1" clrIdx="0"/>
  <p:cmAuthor id="289" name="未知用户68" initials="未" lastIdx="1" clrIdx="0"/>
  <p:cmAuthor id="290" name="未知用户69" initials="未" lastIdx="2" clrIdx="0"/>
  <p:cmAuthor id="291" name="未知用户70" initials="未" lastIdx="1" clrIdx="1"/>
  <p:cmAuthor id="292" name="未知用户71" initials="未" lastIdx="1" clrIdx="0"/>
  <p:cmAuthor id="293" name="未知用户72" initials="未" lastIdx="1" clrIdx="0"/>
  <p:cmAuthor id="294" name="未知用户73" initials="未" lastIdx="2" clrIdx="0"/>
  <p:cmAuthor id="295" name="未知用户49" initials="未" lastIdx="1" clrIdx="0"/>
  <p:cmAuthor id="296" name="未知用户50" initials="未" lastIdx="1" clrIdx="0"/>
  <p:cmAuthor id="297" name="未知用户52" initials="未" lastIdx="1" clrIdx="0"/>
  <p:cmAuthor id="298" name="MA15" initials="M" lastIdx="1" clrIdx="0"/>
  <p:cmAuthor id="299" name="未知用户53" initials="未" lastIdx="10" clrIdx="0"/>
  <p:cmAuthor id="300" name="未知用户96" initials="未" lastIdx="1" clrIdx="0"/>
  <p:cmAuthor id="301" name="未知用户48" initials="未" lastIdx="1" clrIdx="0"/>
  <p:cmAuthor id="302" name="未知用户97" initials="未" lastIdx="2" clrIdx="0"/>
  <p:cmAuthor id="303" name="未知用户40" initials="未" lastIdx="5" clrIdx="1"/>
  <p:cmAuthor id="304" name="未知用户43" initials="未" lastIdx="1" clrIdx="0"/>
  <p:cmAuthor id="305" name="未知用户100" initials="未" lastIdx="1" clrIdx="0"/>
  <p:cmAuthor id="306" name="未知用户101" initials="未"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8D41"/>
    <a:srgbClr val="FF6600"/>
    <a:srgbClr val="1F497D"/>
    <a:srgbClr val="B2B2B2"/>
    <a:srgbClr val="202020"/>
    <a:srgbClr val="323232"/>
    <a:srgbClr val="CC3300"/>
    <a:srgbClr val="CC0000"/>
    <a:srgbClr val="FF33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4660"/>
  </p:normalViewPr>
  <p:slideViewPr>
    <p:cSldViewPr snapToGrid="0" showGuides="1">
      <p:cViewPr varScale="1">
        <p:scale>
          <a:sx n="114" d="100"/>
          <a:sy n="114" d="100"/>
        </p:scale>
        <p:origin x="630" y="108"/>
      </p:cViewPr>
      <p:guideLst>
        <p:guide orient="horz" pos="2199"/>
        <p:guide pos="4039"/>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true"/>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true"/>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true"/>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hasCustomPrompt="true"/>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true"/>
          </p:cNvSpPr>
          <p:nvPr>
            <p:ph type="subTitle" idx="1" hasCustomPrompt="true"/>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true"/>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a:xfrm>
            <a:off x="647700" y="258445"/>
            <a:ext cx="10515600" cy="1325563"/>
          </a:xfrm>
        </p:spPr>
        <p:txBody>
          <a:bodyPr anchor="ctr" anchorCtr="false">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true"/>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true"/>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true"/>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true"/>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true"/>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true"/>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true"/>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true"/>
          </p:cNvSpPr>
          <p:nvPr>
            <p:ph type="ftr" sz="quarter" idx="11"/>
          </p:nvPr>
        </p:nvSpPr>
        <p:spPr/>
        <p:txBody>
          <a:bodyPr/>
          <a:lstStyle/>
          <a:p>
            <a:endParaRPr lang="zh-CN" altLang="en-US"/>
          </a:p>
        </p:txBody>
      </p:sp>
      <p:sp>
        <p:nvSpPr>
          <p:cNvPr id="9" name="灯片编号占位符 8"/>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true"/>
          </p:cNvSpPr>
          <p:nvPr>
            <p:ph type="ftr" sz="quarter" idx="11"/>
          </p:nvPr>
        </p:nvSpPr>
        <p:spPr/>
        <p:txBody>
          <a:bodyPr/>
          <a:lstStyle/>
          <a:p>
            <a:endParaRPr lang="zh-CN" altLang="en-US"/>
          </a:p>
        </p:txBody>
      </p:sp>
      <p:sp>
        <p:nvSpPr>
          <p:cNvPr id="4" name="灯片编号占位符 3"/>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hasCustomPrompt="true"/>
          </p:nvPr>
        </p:nvSpPr>
        <p:spPr>
          <a:xfrm>
            <a:off x="646747" y="127000"/>
            <a:ext cx="4165200" cy="1600200"/>
          </a:xfrm>
        </p:spPr>
        <p:txBody>
          <a:bodyPr anchor="ctr" anchorCtr="false">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true" noChangeAspect="true"/>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true"/>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true"/>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true"/>
          </p:cNvSpPr>
          <p:nvPr>
            <p:ph type="ftr" sz="quarter" idx="11"/>
          </p:nvPr>
        </p:nvSpPr>
        <p:spPr/>
        <p:txBody>
          <a:bodyPr/>
          <a:lstStyle/>
          <a:p>
            <a:endParaRPr lang="zh-CN" altLang="en-US" dirty="0"/>
          </a:p>
        </p:txBody>
      </p:sp>
      <p:sp>
        <p:nvSpPr>
          <p:cNvPr id="7" name="灯片编号占位符 6"/>
          <p:cNvSpPr>
            <a:spLocks noGrp="true"/>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true"/>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4" Type="http://schemas.openxmlformats.org/officeDocument/2006/relationships/theme" Target="../theme/theme1.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true"/>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true"/>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矩形 12"/>
          <p:cNvSpPr/>
          <p:nvPr/>
        </p:nvSpPr>
        <p:spPr>
          <a:xfrm>
            <a:off x="635"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5" name="文本框 14"/>
          <p:cNvSpPr txBox="true"/>
          <p:nvPr/>
        </p:nvSpPr>
        <p:spPr>
          <a:xfrm>
            <a:off x="-635" y="1769110"/>
            <a:ext cx="12192000" cy="732155"/>
          </a:xfrm>
          <a:prstGeom prst="rect">
            <a:avLst/>
          </a:prstGeom>
          <a:noFill/>
        </p:spPr>
        <p:txBody>
          <a:bodyPr wrap="square" rtlCol="0">
            <a:spAutoFit/>
          </a:bodyPr>
          <a:lstStyle/>
          <a:p>
            <a:pPr algn="ctr">
              <a:lnSpc>
                <a:spcPts val="5000"/>
              </a:lnSpc>
            </a:pPr>
            <a:r>
              <a:rPr lang="zh-CN" altLang="en-US" sz="50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rPr>
              <a:t>消费品以旧换新政策培训</a:t>
            </a:r>
            <a:endParaRPr lang="en-US" altLang="zh-CN" sz="50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endParaRPr>
          </a:p>
        </p:txBody>
      </p:sp>
      <p:sp>
        <p:nvSpPr>
          <p:cNvPr id="16" name="文本框 15"/>
          <p:cNvSpPr txBox="true"/>
          <p:nvPr/>
        </p:nvSpPr>
        <p:spPr>
          <a:xfrm>
            <a:off x="635" y="4474845"/>
            <a:ext cx="12192635" cy="1124585"/>
          </a:xfrm>
          <a:prstGeom prst="rect">
            <a:avLst/>
          </a:prstGeom>
          <a:noFill/>
        </p:spPr>
        <p:txBody>
          <a:bodyPr wrap="square" rtlCol="0">
            <a:spAutoFit/>
          </a:bodyPr>
          <a:lstStyle/>
          <a:p>
            <a:pPr algn="ctr" fontAlgn="auto">
              <a:lnSpc>
                <a:spcPct val="120000"/>
              </a:lnSpc>
            </a:pPr>
            <a:r>
              <a:rPr lang="zh-CN" altLang="x-none" sz="28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邵阳市商务局</a:t>
            </a:r>
            <a:endParaRPr sz="28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endParaRPr>
          </a:p>
          <a:p>
            <a:pPr algn="ctr" fontAlgn="auto">
              <a:lnSpc>
                <a:spcPct val="120000"/>
              </a:lnSpc>
            </a:pPr>
            <a:r>
              <a:rPr sz="28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2024年</a:t>
            </a:r>
            <a:r>
              <a:rPr lang="en-US" sz="28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9</a:t>
            </a:r>
            <a:r>
              <a:rPr sz="28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月</a:t>
            </a:r>
            <a:endParaRPr sz="28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endParaRPr>
          </a:p>
        </p:txBody>
      </p:sp>
      <p:pic>
        <p:nvPicPr>
          <p:cNvPr id="3" name="图片 2"/>
          <p:cNvPicPr>
            <a:picLocks noChangeAspect="true"/>
          </p:cNvPicPr>
          <p:nvPr/>
        </p:nvPicPr>
        <p:blipFill>
          <a:blip r:embed="rId1">
            <a:lum contrast="12000"/>
          </a:blip>
          <a:stretch>
            <a:fillRect/>
          </a:stretch>
        </p:blipFill>
        <p:spPr>
          <a:xfrm>
            <a:off x="8773795" y="3627755"/>
            <a:ext cx="2818765" cy="28187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矩形 12"/>
          <p:cNvSpPr/>
          <p:nvPr/>
        </p:nvSpPr>
        <p:spPr>
          <a:xfrm>
            <a:off x="635"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pic>
        <p:nvPicPr>
          <p:cNvPr id="2" name="图片 1"/>
          <p:cNvPicPr>
            <a:picLocks noChangeAspect="true"/>
          </p:cNvPicPr>
          <p:nvPr/>
        </p:nvPicPr>
        <p:blipFill>
          <a:blip r:embed="rId1"/>
          <a:stretch>
            <a:fillRect/>
          </a:stretch>
        </p:blipFill>
        <p:spPr>
          <a:xfrm>
            <a:off x="1367790" y="1242695"/>
            <a:ext cx="9610725" cy="4371975"/>
          </a:xfrm>
          <a:prstGeom prst="rect">
            <a:avLst/>
          </a:prstGeom>
          <a:ln w="38100">
            <a:solidFill>
              <a:schemeClr val="accent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true"/>
          </p:cNvSpPr>
          <p:nvPr>
            <p:ph type="sldNum" sz="quarter" idx="4"/>
          </p:nvPr>
        </p:nvSpPr>
        <p:spPr/>
        <p:txBody>
          <a:bodyPr/>
          <a:lstStyle/>
          <a:p>
            <a:fld id="{F9954841-DDB9-4D98-80F0-B7611239509B}" type="slidenum">
              <a:rPr lang="zh-CN" altLang="en-US" smtClean="0"/>
            </a:fld>
            <a:endParaRPr lang="zh-CN" altLang="en-US" dirty="0"/>
          </a:p>
        </p:txBody>
      </p:sp>
      <p:sp>
        <p:nvSpPr>
          <p:cNvPr id="15" name="文本框 14"/>
          <p:cNvSpPr txBox="true"/>
          <p:nvPr/>
        </p:nvSpPr>
        <p:spPr>
          <a:xfrm>
            <a:off x="635" y="1031875"/>
            <a:ext cx="12192000" cy="732155"/>
          </a:xfrm>
          <a:prstGeom prst="rect">
            <a:avLst/>
          </a:prstGeom>
          <a:noFill/>
        </p:spPr>
        <p:txBody>
          <a:bodyPr wrap="square" rtlCol="0">
            <a:spAutoFit/>
          </a:bodyPr>
          <a:lstStyle/>
          <a:p>
            <a:pPr algn="ctr">
              <a:lnSpc>
                <a:spcPts val="5000"/>
              </a:lnSpc>
            </a:pPr>
            <a:r>
              <a:rPr lang="zh-CN" altLang="en-US"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rPr>
              <a:t>（二）汽车置换更新补贴（省级层面）</a:t>
            </a:r>
            <a:endParaRPr lang="zh-CN" altLang="en-US"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endParaRPr>
          </a:p>
        </p:txBody>
      </p:sp>
      <p:pic>
        <p:nvPicPr>
          <p:cNvPr id="3" name="图片 2"/>
          <p:cNvPicPr>
            <a:picLocks noChangeAspect="true"/>
          </p:cNvPicPr>
          <p:nvPr/>
        </p:nvPicPr>
        <p:blipFill>
          <a:blip r:embed="rId1">
            <a:lum contrast="12000"/>
          </a:blip>
          <a:stretch>
            <a:fillRect/>
          </a:stretch>
        </p:blipFill>
        <p:spPr>
          <a:xfrm>
            <a:off x="9373870" y="4039870"/>
            <a:ext cx="2818765" cy="2818765"/>
          </a:xfrm>
          <a:prstGeom prst="rect">
            <a:avLst/>
          </a:prstGeom>
        </p:spPr>
      </p:pic>
      <p:sp>
        <p:nvSpPr>
          <p:cNvPr id="2" name="文本框 1"/>
          <p:cNvSpPr txBox="true"/>
          <p:nvPr/>
        </p:nvSpPr>
        <p:spPr>
          <a:xfrm>
            <a:off x="1356995" y="1931035"/>
            <a:ext cx="9565005" cy="2656205"/>
          </a:xfrm>
          <a:prstGeom prst="rect">
            <a:avLst/>
          </a:prstGeom>
          <a:noFill/>
        </p:spPr>
        <p:txBody>
          <a:bodyPr wrap="square" rtlCol="0">
            <a:spAutoFit/>
          </a:bodyPr>
          <a:p>
            <a:pPr algn="ctr">
              <a:lnSpc>
                <a:spcPts val="5000"/>
              </a:lnSpc>
            </a:pPr>
            <a:r>
              <a:rPr lang="zh-CN"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汽车置换更新补贴是指：对于个人消费者在省内购买新乘用车并转出个人名下符合一定条件的旧乘用车的，按照购车类型和购车价格给予最高</a:t>
            </a:r>
            <a:r>
              <a:rPr lang="en-US" altLang="zh-CN"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1.4</a:t>
            </a:r>
            <a:r>
              <a:rPr lang="zh-CN" altLang="en-US"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万元补贴。加强与上一轮“惠购湘车”置换更新补贴标准相衔接，乘用车置换更新补贴政策溯及以往至</a:t>
            </a:r>
            <a:r>
              <a:rPr lang="en-US" altLang="zh-CN"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2024</a:t>
            </a:r>
            <a:r>
              <a:rPr lang="zh-CN" altLang="en-US"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年</a:t>
            </a:r>
            <a:r>
              <a:rPr lang="en-US" altLang="zh-CN"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4</a:t>
            </a:r>
            <a:r>
              <a:rPr lang="zh-CN" altLang="en-US"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月</a:t>
            </a:r>
            <a:r>
              <a:rPr lang="en-US" altLang="zh-CN"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24</a:t>
            </a:r>
            <a:r>
              <a:rPr lang="zh-CN" altLang="en-US"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日。</a:t>
            </a:r>
            <a:endParaRPr lang="zh-CN" altLang="en-US"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endParaRPr>
          </a:p>
        </p:txBody>
      </p:sp>
      <p:sp>
        <p:nvSpPr>
          <p:cNvPr id="26" name="文本框 25"/>
          <p:cNvSpPr txBox="true"/>
          <p:nvPr/>
        </p:nvSpPr>
        <p:spPr>
          <a:xfrm>
            <a:off x="1883410" y="4974590"/>
            <a:ext cx="6727190" cy="368300"/>
          </a:xfrm>
          <a:prstGeom prst="rect">
            <a:avLst/>
          </a:prstGeom>
          <a:noFill/>
        </p:spPr>
        <p:txBody>
          <a:bodyPr wrap="square" rtlCol="0">
            <a:spAutoFit/>
          </a:bodyPr>
          <a:p>
            <a:r>
              <a:rPr lang="zh-CN" altLang="en-US" b="1" u="sng" dirty="0">
                <a:solidFill>
                  <a:srgbClr val="FF8D41"/>
                </a:solidFill>
                <a:latin typeface="Times New Roman" panose="02020603050405020304" pitchFamily="18" charset="0"/>
                <a:ea typeface="微软雅黑" panose="020B0503020204020204" charset="-122"/>
                <a:cs typeface="Times New Roman" panose="02020603050405020304" pitchFamily="18" charset="0"/>
              </a:rPr>
              <a:t>注意：中央报废更新补贴和省级汽车置换更新补贴不可重复申领。</a:t>
            </a:r>
            <a:endParaRPr lang="zh-CN" altLang="en-US" b="1" u="sng" dirty="0">
              <a:solidFill>
                <a:srgbClr val="FF8D41"/>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内容占位符 1"/>
          <p:cNvSpPr>
            <a:spLocks noGrp="true"/>
          </p:cNvSpPr>
          <p:nvPr>
            <p:ph idx="1"/>
          </p:nvPr>
        </p:nvSpPr>
        <p:spPr>
          <a:xfrm>
            <a:off x="462280" y="2530475"/>
            <a:ext cx="11518900" cy="706755"/>
          </a:xfrm>
        </p:spPr>
        <p:txBody>
          <a:bodyPr lIns="96000" tIns="48000" rIns="96000" bIns="48000" anchor="t" anchorCtr="false">
            <a:normAutofit/>
          </a:bodyPr>
          <a:lstStyle/>
          <a:p>
            <a:pPr marL="0" indent="0" algn="just" eaLnBrk="0" fontAlgn="base" hangingPunct="0">
              <a:lnSpc>
                <a:spcPct val="100000"/>
              </a:lnSpc>
              <a:spcBef>
                <a:spcPts val="130"/>
              </a:spcBef>
              <a:buClrTx/>
              <a:buSzTx/>
              <a:buNone/>
            </a:pPr>
            <a:r>
              <a:rPr lang="zh-CN" altLang="en-US" b="1" dirty="0">
                <a:ea typeface="微软雅黑" panose="020B0503020204020204" charset="-122"/>
                <a:cs typeface="Times New Roman" panose="02020603050405020304" pitchFamily="18" charset="0"/>
                <a:sym typeface="+mn-ea"/>
              </a:rPr>
              <a:t> 【补贴范围】</a:t>
            </a:r>
            <a:endParaRPr lang="zh-CN" altLang="en-US" b="1" dirty="0">
              <a:ea typeface="微软雅黑" panose="020B0503020204020204" charset="-122"/>
              <a:cs typeface="Times New Roman" panose="02020603050405020304" pitchFamily="18" charset="0"/>
              <a:sym typeface="+mn-ea"/>
            </a:endParaRPr>
          </a:p>
        </p:txBody>
      </p:sp>
      <p:sp>
        <p:nvSpPr>
          <p:cNvPr id="31" name="矩形 30"/>
          <p:cNvSpPr/>
          <p:nvPr/>
        </p:nvSpPr>
        <p:spPr>
          <a:xfrm>
            <a:off x="6158230" y="3237230"/>
            <a:ext cx="5305425" cy="2661285"/>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32" name="文本占位符 7"/>
          <p:cNvSpPr txBox="true">
            <a:spLocks noChangeArrowheads="true"/>
          </p:cNvSpPr>
          <p:nvPr/>
        </p:nvSpPr>
        <p:spPr bwMode="auto">
          <a:xfrm>
            <a:off x="6217285" y="3427730"/>
            <a:ext cx="5186680" cy="259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1</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、补贴对象：</a:t>
            </a: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2024</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年</a:t>
            </a: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4</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月</a:t>
            </a: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24</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日之后，在湖南省内转出旧乘用车并购买新乘用车的个人消费者</a:t>
            </a:r>
            <a:endPar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、转出范围：</a:t>
            </a:r>
            <a:r>
              <a:rPr lang="zh-CN" altLang="en-US" dirty="0">
                <a:solidFill>
                  <a:schemeClr val="tx1"/>
                </a:solidFill>
                <a:cs typeface="Times New Roman" panose="02020603050405020304" pitchFamily="18" charset="0"/>
                <a:sym typeface="+mn-ea"/>
              </a:rPr>
              <a:t>转出的旧车必须是</a:t>
            </a:r>
            <a:r>
              <a:rPr lang="zh-CN" altLang="en-US" b="1" u="sng" dirty="0">
                <a:solidFill>
                  <a:schemeClr val="tx1"/>
                </a:solidFill>
                <a:cs typeface="Times New Roman" panose="02020603050405020304" pitchFamily="18" charset="0"/>
                <a:sym typeface="+mn-ea"/>
              </a:rPr>
              <a:t>本人名下小型轿车或小型普通客车</a:t>
            </a:r>
            <a:endParaRPr lang="zh-CN" altLang="en-US" b="1" u="sng" dirty="0">
              <a:solidFill>
                <a:schemeClr val="tx1"/>
              </a:solidFill>
              <a:cs typeface="Times New Roman" panose="02020603050405020304" pitchFamily="18" charset="0"/>
              <a:sym typeface="+mn-ea"/>
            </a:endParaRPr>
          </a:p>
          <a:p>
            <a:pPr marL="0" lvl="1" algn="just" fontAlgn="auto">
              <a:lnSpc>
                <a:spcPts val="2700"/>
              </a:lnSpc>
              <a:spcBef>
                <a:spcPts val="600"/>
              </a:spcBef>
              <a:spcAft>
                <a:spcPts val="600"/>
              </a:spcAft>
              <a:buClrTx/>
              <a:buSzPct val="90000"/>
            </a:pP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3</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、购买范围：</a:t>
            </a:r>
            <a:r>
              <a:rPr lang="zh-CN" altLang="en-US" dirty="0">
                <a:cs typeface="Times New Roman" panose="02020603050405020304" pitchFamily="18" charset="0"/>
                <a:sym typeface="+mn-ea"/>
              </a:rPr>
              <a:t>购买的新车必须是</a:t>
            </a:r>
            <a:r>
              <a:rPr lang="zh-CN" altLang="en-US" b="1" u="sng" dirty="0">
                <a:cs typeface="Times New Roman" panose="02020603050405020304" pitchFamily="18" charset="0"/>
                <a:sym typeface="+mn-ea"/>
              </a:rPr>
              <a:t>小型、微型（九座以内）家庭自用的非营运客车（含皮卡）</a:t>
            </a:r>
            <a:endParaRPr b="1" u="sng" dirty="0">
              <a:cs typeface="Times New Roman" panose="02020603050405020304" pitchFamily="18" charset="0"/>
              <a:sym typeface="+mn-ea"/>
            </a:endParaRPr>
          </a:p>
        </p:txBody>
      </p:sp>
      <p:sp>
        <p:nvSpPr>
          <p:cNvPr id="2" name="标题 1"/>
          <p:cNvSpPr>
            <a:spLocks noGrp="true"/>
          </p:cNvSpPr>
          <p:nvPr>
            <p:ph type="title"/>
          </p:nvPr>
        </p:nvSpPr>
        <p:spPr>
          <a:xfrm>
            <a:off x="462280" y="25400"/>
            <a:ext cx="11268075" cy="2193290"/>
          </a:xfrm>
          <a:solidFill>
            <a:schemeClr val="accent1">
              <a:lumMod val="75000"/>
            </a:schemeClr>
          </a:solidFill>
          <a:ln w="3175">
            <a:noFill/>
            <a:prstDash val="sysDash"/>
          </a:ln>
        </p:spPr>
        <p:txBody>
          <a:bodyPr vert="horz" lIns="96000" tIns="48000" rIns="96000" bIns="48000" rtlCol="0" anchor="ctr" anchorCtr="false">
            <a:noAutofit/>
          </a:bodyPr>
          <a:p>
            <a:pPr lvl="0" algn="l" eaLnBrk="0" fontAlgn="base" hangingPunct="0">
              <a:lnSpc>
                <a:spcPct val="100000"/>
              </a:lnSpc>
              <a:spcBef>
                <a:spcPts val="130"/>
              </a:spcBef>
              <a:buClrTx/>
              <a:buSzTx/>
              <a:buFont typeface="Arial" panose="02080604020202020204" pitchFamily="34" charset="0"/>
            </a:pPr>
            <a:r>
              <a:rPr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2024年4月</a:t>
            </a:r>
            <a:r>
              <a:rPr lang="en-US"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30</a:t>
            </a:r>
            <a:r>
              <a:rPr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日，</a:t>
            </a:r>
            <a:r>
              <a:rPr lang="zh-CN"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省</a:t>
            </a:r>
            <a:r>
              <a:rPr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商务</a:t>
            </a:r>
            <a:r>
              <a:rPr lang="zh-CN"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厅联合省</a:t>
            </a:r>
            <a:r>
              <a:rPr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财政</a:t>
            </a:r>
            <a:r>
              <a:rPr lang="zh-CN"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厅</a:t>
            </a:r>
            <a:r>
              <a:rPr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发布了</a:t>
            </a:r>
            <a:r>
              <a:rPr lang="zh-CN"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关于开展</a:t>
            </a:r>
            <a:r>
              <a:rPr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lang="en-US"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2024</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“惠购湘车”汽车以旧换新促销活动</a:t>
            </a:r>
            <a:r>
              <a:rPr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lang="zh-CN"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的通知</a:t>
            </a:r>
            <a:r>
              <a:rPr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，明确在国家报废更新补贴政策的基础上</a:t>
            </a:r>
            <a:r>
              <a:rPr lang="zh-CN"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组织开展汽车</a:t>
            </a:r>
            <a:r>
              <a:rPr lang="zh-CN"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置换</a:t>
            </a:r>
            <a:r>
              <a:rPr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更新，并对符合条件的消费者发放补贴。</a:t>
            </a:r>
            <a:br>
              <a:rPr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br>
            <a:r>
              <a:rPr lang="en-US"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2024</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年</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8</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月</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26</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日，省人民政府办公厅发布了关于印发《湖南省超长期特别国债资金支持消费品以旧换新实施方案》的通知。</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3" name="矩形 2"/>
          <p:cNvSpPr/>
          <p:nvPr/>
        </p:nvSpPr>
        <p:spPr>
          <a:xfrm>
            <a:off x="378460" y="3844925"/>
            <a:ext cx="5205730" cy="633095"/>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4" name="文本占位符 7"/>
          <p:cNvSpPr txBox="true">
            <a:spLocks noChangeArrowheads="true"/>
          </p:cNvSpPr>
          <p:nvPr/>
        </p:nvSpPr>
        <p:spPr bwMode="auto">
          <a:xfrm>
            <a:off x="892810" y="3844925"/>
            <a:ext cx="4832985" cy="75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fontAlgn="auto">
              <a:lnSpc>
                <a:spcPct val="150000"/>
              </a:lnSpc>
              <a:spcBef>
                <a:spcPts val="600"/>
              </a:spcBef>
              <a:spcAft>
                <a:spcPts val="600"/>
              </a:spcAft>
              <a:buClrTx/>
              <a:buSzPct val="90000"/>
              <a:buFont typeface="Wingdings" panose="05000000000000000000" charset="0"/>
              <a:buNone/>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活动时间：</a:t>
            </a:r>
            <a:r>
              <a:rPr lang="en-US" altLang="zh-CN"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2024</a:t>
            </a:r>
            <a:r>
              <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年</a:t>
            </a:r>
            <a:r>
              <a:rPr lang="en-US" altLang="zh-CN"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4</a:t>
            </a:r>
            <a:r>
              <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月</a:t>
            </a:r>
            <a:r>
              <a:rPr lang="en-US" altLang="zh-CN"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24</a:t>
            </a:r>
            <a:r>
              <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日至</a:t>
            </a:r>
            <a:r>
              <a:rPr lang="en-US" altLang="zh-CN"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12</a:t>
            </a:r>
            <a:r>
              <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月</a:t>
            </a:r>
            <a:r>
              <a:rPr lang="en-US" altLang="zh-CN"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31</a:t>
            </a:r>
            <a:r>
              <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日</a:t>
            </a:r>
            <a:endPar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indent="0" fontAlgn="auto">
              <a:lnSpc>
                <a:spcPct val="150000"/>
              </a:lnSpc>
              <a:spcBef>
                <a:spcPts val="600"/>
              </a:spcBef>
              <a:spcAft>
                <a:spcPts val="600"/>
              </a:spcAft>
              <a:buClrTx/>
              <a:buSzPct val="90000"/>
              <a:buFont typeface="Wingdings" panose="05000000000000000000" charset="0"/>
              <a:buNone/>
            </a:pPr>
            <a:endPar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34" name="文本框 33"/>
          <p:cNvSpPr txBox="true"/>
          <p:nvPr/>
        </p:nvSpPr>
        <p:spPr>
          <a:xfrm>
            <a:off x="8242935" y="2795270"/>
            <a:ext cx="1135380" cy="441960"/>
          </a:xfrm>
          <a:prstGeom prst="hexagon">
            <a:avLst/>
          </a:prstGeom>
          <a:solidFill>
            <a:srgbClr val="1F497D"/>
          </a:solidFill>
          <a:ln w="6350" cap="flat" cmpd="sng" algn="ctr">
            <a:solidFill>
              <a:srgbClr val="D0D3D6"/>
            </a:solidFill>
            <a:prstDash val="solid"/>
            <a:miter lim="800000"/>
          </a:ln>
          <a:effectLst/>
        </p:spPr>
        <p:txBody>
          <a:bodyPr wrap="square" rtlCol="0" anchor="ctr" anchorCtr="fals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rPr>
              <a:t>对象</a:t>
            </a:r>
            <a:endPar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endParaRPr>
          </a:p>
        </p:txBody>
      </p:sp>
      <p:sp>
        <p:nvSpPr>
          <p:cNvPr id="8" name="文本框 7"/>
          <p:cNvSpPr txBox="true"/>
          <p:nvPr/>
        </p:nvSpPr>
        <p:spPr>
          <a:xfrm>
            <a:off x="2511425" y="3402965"/>
            <a:ext cx="1135380" cy="441960"/>
          </a:xfrm>
          <a:prstGeom prst="hexagon">
            <a:avLst/>
          </a:prstGeom>
          <a:solidFill>
            <a:srgbClr val="1F497D"/>
          </a:solidFill>
          <a:ln w="6350" cap="flat" cmpd="sng" algn="ctr">
            <a:solidFill>
              <a:srgbClr val="D0D3D6"/>
            </a:solidFill>
            <a:prstDash val="solid"/>
            <a:miter lim="800000"/>
          </a:ln>
          <a:effectLst/>
        </p:spPr>
        <p:txBody>
          <a:bodyPr wrap="square" rtlCol="0" anchor="ctr" anchorCtr="fals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rPr>
              <a:t>时间</a:t>
            </a:r>
            <a:endPar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endParaRPr>
          </a:p>
        </p:txBody>
      </p:sp>
      <p:sp>
        <p:nvSpPr>
          <p:cNvPr id="5" name="文本框 4"/>
          <p:cNvSpPr txBox="true"/>
          <p:nvPr/>
        </p:nvSpPr>
        <p:spPr>
          <a:xfrm>
            <a:off x="2237740" y="4633913"/>
            <a:ext cx="1603375" cy="441960"/>
          </a:xfrm>
          <a:prstGeom prst="hexagon">
            <a:avLst/>
          </a:prstGeom>
          <a:solidFill>
            <a:srgbClr val="1F497D"/>
          </a:solidFill>
          <a:ln w="6350" cap="flat" cmpd="sng" algn="ctr">
            <a:solidFill>
              <a:srgbClr val="D0D3D6"/>
            </a:solidFill>
            <a:prstDash val="solid"/>
            <a:miter lim="800000"/>
          </a:ln>
          <a:effectLst/>
        </p:spPr>
        <p:txBody>
          <a:bodyPr wrap="square" rtlCol="0" anchor="ctr" anchorCtr="fals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rPr>
              <a:t>补贴标准</a:t>
            </a:r>
            <a:endPar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endParaRPr>
          </a:p>
        </p:txBody>
      </p:sp>
      <p:sp>
        <p:nvSpPr>
          <p:cNvPr id="6" name="矩形 5"/>
          <p:cNvSpPr/>
          <p:nvPr/>
        </p:nvSpPr>
        <p:spPr>
          <a:xfrm>
            <a:off x="368935" y="5066030"/>
            <a:ext cx="5205730" cy="633095"/>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7" name="文本占位符 7"/>
          <p:cNvSpPr txBox="true">
            <a:spLocks noChangeArrowheads="true"/>
          </p:cNvSpPr>
          <p:nvPr/>
        </p:nvSpPr>
        <p:spPr bwMode="auto">
          <a:xfrm>
            <a:off x="462915" y="5066030"/>
            <a:ext cx="5018405" cy="75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fontAlgn="auto">
              <a:lnSpc>
                <a:spcPct val="150000"/>
              </a:lnSpc>
              <a:spcBef>
                <a:spcPts val="600"/>
              </a:spcBef>
              <a:spcAft>
                <a:spcPts val="600"/>
              </a:spcAft>
              <a:buClrTx/>
              <a:buSzPct val="90000"/>
              <a:buFont typeface="Wingdings" panose="05000000000000000000" charset="0"/>
              <a:buNone/>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按照购车类型和购车价格给予最高</a:t>
            </a: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1.4</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万元补贴</a:t>
            </a:r>
            <a:endPar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indent="0" fontAlgn="auto">
              <a:lnSpc>
                <a:spcPct val="150000"/>
              </a:lnSpc>
              <a:spcBef>
                <a:spcPts val="600"/>
              </a:spcBef>
              <a:spcAft>
                <a:spcPts val="600"/>
              </a:spcAft>
              <a:buClrTx/>
              <a:buSzPct val="90000"/>
              <a:buFont typeface="Wingdings" panose="05000000000000000000" charset="0"/>
              <a:buNone/>
            </a:pPr>
            <a:endPar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内容占位符 1"/>
          <p:cNvSpPr>
            <a:spLocks noGrp="true"/>
          </p:cNvSpPr>
          <p:nvPr>
            <p:ph idx="1"/>
          </p:nvPr>
        </p:nvSpPr>
        <p:spPr>
          <a:xfrm>
            <a:off x="2876550" y="1777365"/>
            <a:ext cx="7915910" cy="706755"/>
          </a:xfrm>
        </p:spPr>
        <p:txBody>
          <a:bodyPr lIns="96000" tIns="48000" rIns="96000" bIns="48000" anchor="t" anchorCtr="false">
            <a:normAutofit/>
          </a:bodyPr>
          <a:lstStyle/>
          <a:p>
            <a:pPr marL="0" indent="0" algn="just" eaLnBrk="0" fontAlgn="base" hangingPunct="0">
              <a:lnSpc>
                <a:spcPct val="100000"/>
              </a:lnSpc>
              <a:spcBef>
                <a:spcPts val="130"/>
              </a:spcBef>
              <a:buClrTx/>
              <a:buSzTx/>
              <a:buNone/>
            </a:pPr>
            <a:r>
              <a:rPr lang="zh-CN" altLang="en-US" b="1" dirty="0">
                <a:ea typeface="微软雅黑" panose="020B0503020204020204" charset="-122"/>
                <a:cs typeface="Times New Roman" panose="02020603050405020304" pitchFamily="18" charset="0"/>
                <a:sym typeface="+mn-ea"/>
              </a:rPr>
              <a:t>【补贴形式】</a:t>
            </a:r>
            <a:endParaRPr lang="zh-CN" altLang="en-US" b="1" dirty="0">
              <a:ea typeface="微软雅黑" panose="020B0503020204020204" charset="-122"/>
              <a:cs typeface="Times New Roman" panose="02020603050405020304" pitchFamily="18" charset="0"/>
              <a:sym typeface="+mn-ea"/>
            </a:endParaRPr>
          </a:p>
        </p:txBody>
      </p:sp>
      <p:sp>
        <p:nvSpPr>
          <p:cNvPr id="31" name="矩形 30"/>
          <p:cNvSpPr/>
          <p:nvPr/>
        </p:nvSpPr>
        <p:spPr>
          <a:xfrm>
            <a:off x="2849880" y="2647315"/>
            <a:ext cx="6827520" cy="3236595"/>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32" name="文本占位符 7"/>
          <p:cNvSpPr txBox="true">
            <a:spLocks noChangeArrowheads="true"/>
          </p:cNvSpPr>
          <p:nvPr/>
        </p:nvSpPr>
        <p:spPr bwMode="auto">
          <a:xfrm>
            <a:off x="3080385" y="2800985"/>
            <a:ext cx="6243955" cy="292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1</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、以发放</a:t>
            </a:r>
            <a:r>
              <a:rPr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云闪付电子消费券</a:t>
            </a:r>
            <a:r>
              <a:rPr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的形式发</a:t>
            </a:r>
            <a:r>
              <a:rPr 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进行</a:t>
            </a:r>
            <a:r>
              <a:rPr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补贴。</a:t>
            </a:r>
            <a:endParaRPr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r>
              <a:rPr 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r>
              <a:rPr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消费者申领补贴资料经审核无误后，即可在云闪付平台领取相应金额的云闪付消费券，并在</a:t>
            </a:r>
            <a:r>
              <a:rPr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购车所在市州线下可受理云闪付扫一扫、付款码的商户核销消费券</a:t>
            </a:r>
            <a:r>
              <a:rPr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，如购买油卡、充电卡，去商场购物或者到餐饮店就餐等。</a:t>
            </a:r>
            <a:endParaRPr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r>
              <a:rPr 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3</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、注意：</a:t>
            </a:r>
            <a:r>
              <a:rPr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消费券</a:t>
            </a:r>
            <a:r>
              <a:rPr 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将设置</a:t>
            </a:r>
            <a:r>
              <a:rPr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有效期，逾期自动失效，过期不补发。</a:t>
            </a:r>
            <a:endParaRPr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矩形 12"/>
          <p:cNvSpPr/>
          <p:nvPr/>
        </p:nvSpPr>
        <p:spPr>
          <a:xfrm>
            <a:off x="9525"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pic>
        <p:nvPicPr>
          <p:cNvPr id="4" name="图片 3"/>
          <p:cNvPicPr>
            <a:picLocks noChangeAspect="true"/>
          </p:cNvPicPr>
          <p:nvPr/>
        </p:nvPicPr>
        <p:blipFill>
          <a:blip r:embed="rId1"/>
          <a:stretch>
            <a:fillRect/>
          </a:stretch>
        </p:blipFill>
        <p:spPr>
          <a:xfrm>
            <a:off x="1299845" y="658495"/>
            <a:ext cx="9610725" cy="3392170"/>
          </a:xfrm>
          <a:prstGeom prst="rect">
            <a:avLst/>
          </a:prstGeom>
        </p:spPr>
      </p:pic>
      <p:pic>
        <p:nvPicPr>
          <p:cNvPr id="5" name="图片 4"/>
          <p:cNvPicPr>
            <a:picLocks noChangeAspect="true"/>
          </p:cNvPicPr>
          <p:nvPr/>
        </p:nvPicPr>
        <p:blipFill>
          <a:blip r:embed="rId2"/>
          <a:stretch>
            <a:fillRect/>
          </a:stretch>
        </p:blipFill>
        <p:spPr>
          <a:xfrm>
            <a:off x="1337945" y="3969385"/>
            <a:ext cx="9572625" cy="2771140"/>
          </a:xfrm>
          <a:prstGeom prst="rect">
            <a:avLst/>
          </a:prstGeom>
        </p:spPr>
      </p:pic>
      <p:sp>
        <p:nvSpPr>
          <p:cNvPr id="6" name="文本框 5"/>
          <p:cNvSpPr txBox="true"/>
          <p:nvPr/>
        </p:nvSpPr>
        <p:spPr>
          <a:xfrm>
            <a:off x="1558925" y="315595"/>
            <a:ext cx="9076055" cy="460375"/>
          </a:xfrm>
          <a:prstGeom prst="rect">
            <a:avLst/>
          </a:prstGeom>
          <a:noFill/>
        </p:spPr>
        <p:txBody>
          <a:bodyPr wrap="square" rtlCol="0">
            <a:spAutoFit/>
          </a:bodyPr>
          <a:p>
            <a:pPr algn="ctr"/>
            <a:r>
              <a:rPr lang="zh-CN" altLang="en-US" sz="2400">
                <a:latin typeface="方正小标宋_GBK" panose="02000000000000000000" charset="-122"/>
                <a:ea typeface="方正小标宋_GBK" panose="02000000000000000000" charset="-122"/>
              </a:rPr>
              <a:t>邵阳市二手车交易市场名单</a:t>
            </a:r>
            <a:endParaRPr lang="zh-CN" altLang="en-US" sz="2400">
              <a:latin typeface="方正小标宋_GBK" panose="02000000000000000000" charset="-122"/>
              <a:ea typeface="方正小标宋_GBK" panose="02000000000000000000" charset="-122"/>
            </a:endParaRPr>
          </a:p>
        </p:txBody>
      </p:sp>
      <p:cxnSp>
        <p:nvCxnSpPr>
          <p:cNvPr id="8" name="直接连接符 7"/>
          <p:cNvCxnSpPr/>
          <p:nvPr/>
        </p:nvCxnSpPr>
        <p:spPr>
          <a:xfrm>
            <a:off x="1172210" y="200025"/>
            <a:ext cx="9964420" cy="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172210" y="6774815"/>
            <a:ext cx="9964420" cy="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171575" y="238760"/>
            <a:ext cx="0" cy="653542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1136630" y="208915"/>
            <a:ext cx="10160" cy="6565265"/>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矩形 1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 name="文本框 1"/>
          <p:cNvSpPr txBox="true"/>
          <p:nvPr/>
        </p:nvSpPr>
        <p:spPr>
          <a:xfrm>
            <a:off x="-1905" y="657225"/>
            <a:ext cx="9555480" cy="732155"/>
          </a:xfrm>
          <a:prstGeom prst="rect">
            <a:avLst/>
          </a:prstGeom>
          <a:noFill/>
        </p:spPr>
        <p:txBody>
          <a:bodyPr wrap="square" rtlCol="0">
            <a:spAutoFit/>
          </a:bodyPr>
          <a:p>
            <a:pPr algn="ctr">
              <a:lnSpc>
                <a:spcPts val="5000"/>
              </a:lnSpc>
            </a:pPr>
            <a:r>
              <a:rPr lang="zh-CN" altLang="en-US" sz="50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rPr>
              <a:t>二、</a:t>
            </a:r>
            <a:r>
              <a:rPr lang="zh-CN" altLang="en-US" sz="50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家电产品以旧换新</a:t>
            </a:r>
            <a:endParaRPr lang="zh-CN" altLang="en-US" sz="50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endParaRPr>
          </a:p>
        </p:txBody>
      </p:sp>
      <p:pic>
        <p:nvPicPr>
          <p:cNvPr id="3" name="图片 2"/>
          <p:cNvPicPr>
            <a:picLocks noChangeAspect="true"/>
          </p:cNvPicPr>
          <p:nvPr/>
        </p:nvPicPr>
        <p:blipFill>
          <a:blip r:embed="rId1">
            <a:lum contrast="12000"/>
          </a:blip>
          <a:stretch>
            <a:fillRect/>
          </a:stretch>
        </p:blipFill>
        <p:spPr>
          <a:xfrm>
            <a:off x="9373235" y="4039235"/>
            <a:ext cx="2818765" cy="2818765"/>
          </a:xfrm>
          <a:prstGeom prst="rect">
            <a:avLst/>
          </a:prstGeom>
        </p:spPr>
      </p:pic>
      <p:sp>
        <p:nvSpPr>
          <p:cNvPr id="4" name="文本框 3"/>
          <p:cNvSpPr txBox="true"/>
          <p:nvPr/>
        </p:nvSpPr>
        <p:spPr>
          <a:xfrm>
            <a:off x="1064260" y="1520825"/>
            <a:ext cx="8581390" cy="4579620"/>
          </a:xfrm>
          <a:prstGeom prst="rect">
            <a:avLst/>
          </a:prstGeom>
          <a:noFill/>
        </p:spPr>
        <p:txBody>
          <a:bodyPr wrap="square" rtlCol="0">
            <a:spAutoFit/>
          </a:bodyPr>
          <a:p>
            <a:pPr algn="ctr">
              <a:lnSpc>
                <a:spcPts val="5000"/>
              </a:lnSpc>
            </a:pPr>
            <a:r>
              <a:rPr lang="zh-CN"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家电产品以旧换新是指：</a:t>
            </a:r>
            <a:r>
              <a:rPr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对个人消费者购买2级及以上能效或水效标准的冰箱、洗衣机、电视、空调、电脑、热水器、家用灶具、吸油烟机8类家电产品给予以旧换新补贴，补贴标准为产品最终销售价格的15%，对购买1级及以上能效或水效的产品，额外再给予产品最终销售价格5%的补贴。每位消费者每类产品可补贴1件，每件补贴不超过2000元。</a:t>
            </a:r>
            <a:r>
              <a:rPr lang="zh-CN"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目前省级层面操作细则暂未发布，具体操作以省细则为准。</a:t>
            </a:r>
            <a:endParaRPr lang="en-US" altLang="zh-CN"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内容占位符 1"/>
          <p:cNvSpPr>
            <a:spLocks noGrp="true"/>
          </p:cNvSpPr>
          <p:nvPr>
            <p:ph idx="1"/>
          </p:nvPr>
        </p:nvSpPr>
        <p:spPr>
          <a:xfrm>
            <a:off x="462280" y="1543685"/>
            <a:ext cx="11518900" cy="706755"/>
          </a:xfrm>
        </p:spPr>
        <p:txBody>
          <a:bodyPr lIns="96000" tIns="48000" rIns="96000" bIns="48000" anchor="t" anchorCtr="false">
            <a:normAutofit/>
          </a:bodyPr>
          <a:lstStyle/>
          <a:p>
            <a:pPr marL="0" indent="0" algn="just" eaLnBrk="0" fontAlgn="base" hangingPunct="0">
              <a:lnSpc>
                <a:spcPct val="100000"/>
              </a:lnSpc>
              <a:spcBef>
                <a:spcPts val="130"/>
              </a:spcBef>
              <a:buClrTx/>
              <a:buSzTx/>
              <a:buNone/>
            </a:pPr>
            <a:r>
              <a:rPr lang="zh-CN" altLang="en-US" b="1" dirty="0">
                <a:ea typeface="微软雅黑" panose="020B0503020204020204" charset="-122"/>
                <a:cs typeface="Times New Roman" panose="02020603050405020304" pitchFamily="18" charset="0"/>
                <a:sym typeface="+mn-ea"/>
              </a:rPr>
              <a:t> 【补贴范围】</a:t>
            </a:r>
            <a:endParaRPr lang="zh-CN" altLang="en-US" b="1" dirty="0">
              <a:ea typeface="微软雅黑" panose="020B0503020204020204" charset="-122"/>
              <a:cs typeface="Times New Roman" panose="02020603050405020304" pitchFamily="18" charset="0"/>
              <a:sym typeface="+mn-ea"/>
            </a:endParaRPr>
          </a:p>
        </p:txBody>
      </p:sp>
      <p:sp>
        <p:nvSpPr>
          <p:cNvPr id="31" name="矩形 30"/>
          <p:cNvSpPr/>
          <p:nvPr/>
        </p:nvSpPr>
        <p:spPr>
          <a:xfrm>
            <a:off x="426720" y="4761230"/>
            <a:ext cx="5305425" cy="1108075"/>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32" name="文本占位符 7"/>
          <p:cNvSpPr txBox="true">
            <a:spLocks noChangeArrowheads="true"/>
          </p:cNvSpPr>
          <p:nvPr/>
        </p:nvSpPr>
        <p:spPr bwMode="auto">
          <a:xfrm>
            <a:off x="485775" y="4951730"/>
            <a:ext cx="5186680" cy="79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补贴对象：</a:t>
            </a:r>
            <a:r>
              <a:rPr 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活动开展</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之后，在湖南省内购买2级及以上能效或水效标准的8类家电产品的个人消费者</a:t>
            </a:r>
            <a:endParaRPr b="1" u="sng" dirty="0">
              <a:cs typeface="Times New Roman" panose="02020603050405020304" pitchFamily="18" charset="0"/>
              <a:sym typeface="+mn-ea"/>
            </a:endParaRPr>
          </a:p>
        </p:txBody>
      </p:sp>
      <p:sp>
        <p:nvSpPr>
          <p:cNvPr id="3" name="矩形 2"/>
          <p:cNvSpPr/>
          <p:nvPr/>
        </p:nvSpPr>
        <p:spPr>
          <a:xfrm>
            <a:off x="378460" y="3307715"/>
            <a:ext cx="5205730" cy="633095"/>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4" name="文本占位符 7"/>
          <p:cNvSpPr txBox="true">
            <a:spLocks noChangeArrowheads="true"/>
          </p:cNvSpPr>
          <p:nvPr/>
        </p:nvSpPr>
        <p:spPr bwMode="auto">
          <a:xfrm>
            <a:off x="892810" y="3307715"/>
            <a:ext cx="4832985" cy="75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fontAlgn="auto">
              <a:lnSpc>
                <a:spcPct val="150000"/>
              </a:lnSpc>
              <a:spcBef>
                <a:spcPts val="600"/>
              </a:spcBef>
              <a:spcAft>
                <a:spcPts val="600"/>
              </a:spcAft>
              <a:buClrTx/>
              <a:buSzPct val="90000"/>
              <a:buFont typeface="Wingdings" panose="05000000000000000000" charset="0"/>
              <a:buNone/>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活动时间：</a:t>
            </a:r>
            <a:r>
              <a:rPr lang="en-US" altLang="zh-CN"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2024</a:t>
            </a:r>
            <a:r>
              <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年</a:t>
            </a:r>
            <a:r>
              <a:rPr lang="en-US" altLang="zh-CN"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9</a:t>
            </a:r>
            <a:r>
              <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月至</a:t>
            </a:r>
            <a:r>
              <a:rPr lang="en-US" altLang="zh-CN"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12</a:t>
            </a:r>
            <a:r>
              <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月（发完即止）</a:t>
            </a:r>
            <a:endPar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indent="0" fontAlgn="auto">
              <a:lnSpc>
                <a:spcPct val="150000"/>
              </a:lnSpc>
              <a:spcBef>
                <a:spcPts val="600"/>
              </a:spcBef>
              <a:spcAft>
                <a:spcPts val="600"/>
              </a:spcAft>
              <a:buClrTx/>
              <a:buSzPct val="90000"/>
              <a:buFont typeface="Wingdings" panose="05000000000000000000" charset="0"/>
              <a:buNone/>
            </a:pPr>
            <a:endPar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34" name="文本框 33"/>
          <p:cNvSpPr txBox="true"/>
          <p:nvPr/>
        </p:nvSpPr>
        <p:spPr>
          <a:xfrm>
            <a:off x="2511425" y="4319270"/>
            <a:ext cx="1135380" cy="441960"/>
          </a:xfrm>
          <a:prstGeom prst="hexagon">
            <a:avLst/>
          </a:prstGeom>
          <a:solidFill>
            <a:srgbClr val="1F497D"/>
          </a:solidFill>
          <a:ln w="6350" cap="flat" cmpd="sng" algn="ctr">
            <a:solidFill>
              <a:srgbClr val="D0D3D6"/>
            </a:solidFill>
            <a:prstDash val="solid"/>
            <a:miter lim="800000"/>
          </a:ln>
          <a:effectLst/>
        </p:spPr>
        <p:txBody>
          <a:bodyPr wrap="square" rtlCol="0" anchor="ctr" anchorCtr="fals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rPr>
              <a:t>对象</a:t>
            </a:r>
            <a:endPar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endParaRPr>
          </a:p>
        </p:txBody>
      </p:sp>
      <p:sp>
        <p:nvSpPr>
          <p:cNvPr id="8" name="文本框 7"/>
          <p:cNvSpPr txBox="true"/>
          <p:nvPr/>
        </p:nvSpPr>
        <p:spPr>
          <a:xfrm>
            <a:off x="2511425" y="2865755"/>
            <a:ext cx="1135380" cy="441960"/>
          </a:xfrm>
          <a:prstGeom prst="hexagon">
            <a:avLst/>
          </a:prstGeom>
          <a:solidFill>
            <a:srgbClr val="1F497D"/>
          </a:solidFill>
          <a:ln w="6350" cap="flat" cmpd="sng" algn="ctr">
            <a:solidFill>
              <a:srgbClr val="D0D3D6"/>
            </a:solidFill>
            <a:prstDash val="solid"/>
            <a:miter lim="800000"/>
          </a:ln>
          <a:effectLst/>
        </p:spPr>
        <p:txBody>
          <a:bodyPr wrap="square" rtlCol="0" anchor="ctr" anchorCtr="fals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rPr>
              <a:t>时间</a:t>
            </a:r>
            <a:endPar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endParaRPr>
          </a:p>
        </p:txBody>
      </p:sp>
      <p:sp>
        <p:nvSpPr>
          <p:cNvPr id="5" name="文本框 4"/>
          <p:cNvSpPr txBox="true"/>
          <p:nvPr/>
        </p:nvSpPr>
        <p:spPr>
          <a:xfrm>
            <a:off x="8008620" y="2797493"/>
            <a:ext cx="1603375" cy="441960"/>
          </a:xfrm>
          <a:prstGeom prst="hexagon">
            <a:avLst/>
          </a:prstGeom>
          <a:solidFill>
            <a:srgbClr val="1F497D"/>
          </a:solidFill>
          <a:ln w="6350" cap="flat" cmpd="sng" algn="ctr">
            <a:solidFill>
              <a:srgbClr val="D0D3D6"/>
            </a:solidFill>
            <a:prstDash val="solid"/>
            <a:miter lim="800000"/>
          </a:ln>
          <a:effectLst/>
        </p:spPr>
        <p:txBody>
          <a:bodyPr wrap="square" rtlCol="0" anchor="ctr" anchorCtr="fals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rPr>
              <a:t>补贴标准</a:t>
            </a:r>
            <a:endPar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endParaRPr>
          </a:p>
        </p:txBody>
      </p:sp>
      <p:sp>
        <p:nvSpPr>
          <p:cNvPr id="6" name="矩形 5"/>
          <p:cNvSpPr/>
          <p:nvPr/>
        </p:nvSpPr>
        <p:spPr>
          <a:xfrm>
            <a:off x="6101080" y="3229610"/>
            <a:ext cx="5205730" cy="2379980"/>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7" name="文本占位符 7"/>
          <p:cNvSpPr txBox="true">
            <a:spLocks noChangeArrowheads="true"/>
          </p:cNvSpPr>
          <p:nvPr/>
        </p:nvSpPr>
        <p:spPr bwMode="auto">
          <a:xfrm>
            <a:off x="6195060" y="3229610"/>
            <a:ext cx="5018405" cy="243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fontAlgn="auto">
              <a:lnSpc>
                <a:spcPct val="150000"/>
              </a:lnSpc>
              <a:spcBef>
                <a:spcPts val="600"/>
              </a:spcBef>
              <a:spcAft>
                <a:spcPts val="600"/>
              </a:spcAft>
              <a:buClrTx/>
              <a:buSzPct val="90000"/>
              <a:buFont typeface="Wingdings" panose="05000000000000000000" charset="0"/>
              <a:buNone/>
            </a:pPr>
            <a:r>
              <a:rPr 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1</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r>
              <a:rPr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对1级及以上能效或水效标准的产品补贴标准为产品成交价格的20%，2级及以上能效或水效标准的产品补贴标准为产品成交价格的15%；</a:t>
            </a:r>
            <a:endParaRPr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indent="0" fontAlgn="auto">
              <a:lnSpc>
                <a:spcPct val="150000"/>
              </a:lnSpc>
              <a:spcBef>
                <a:spcPts val="600"/>
              </a:spcBef>
              <a:spcAft>
                <a:spcPts val="600"/>
              </a:spcAft>
              <a:buClrTx/>
              <a:buSzPct val="90000"/>
              <a:buFont typeface="Wingdings" panose="05000000000000000000" charset="0"/>
              <a:buNone/>
            </a:pPr>
            <a:r>
              <a:rPr 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r>
              <a:rPr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每位消费者每类产品可补贴1件，8类产品最多可享受8件商品补贴,每件补贴不超过2000元</a:t>
            </a:r>
            <a:endParaRPr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indent="0" fontAlgn="auto">
              <a:lnSpc>
                <a:spcPct val="150000"/>
              </a:lnSpc>
              <a:spcBef>
                <a:spcPts val="600"/>
              </a:spcBef>
              <a:spcAft>
                <a:spcPts val="600"/>
              </a:spcAft>
              <a:buClrTx/>
              <a:buSzPct val="90000"/>
              <a:buFont typeface="Wingdings" panose="05000000000000000000" charset="0"/>
              <a:buNone/>
            </a:pPr>
            <a:endPar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 name="标题 9"/>
          <p:cNvSpPr>
            <a:spLocks noGrp="true"/>
          </p:cNvSpPr>
          <p:nvPr>
            <p:ph type="title"/>
          </p:nvPr>
        </p:nvSpPr>
        <p:spPr>
          <a:xfrm>
            <a:off x="462280" y="25400"/>
            <a:ext cx="11268075" cy="1160145"/>
          </a:xfrm>
          <a:solidFill>
            <a:schemeClr val="accent1">
              <a:lumMod val="75000"/>
            </a:schemeClr>
          </a:solidFill>
          <a:ln w="3175">
            <a:noFill/>
            <a:prstDash val="sysDash"/>
          </a:ln>
        </p:spPr>
        <p:txBody>
          <a:bodyPr vert="horz" lIns="96000" tIns="48000" rIns="96000" bIns="48000" rtlCol="0" anchor="ctr" anchorCtr="false">
            <a:noAutofit/>
          </a:bodyPr>
          <a:p>
            <a:pPr lvl="0" algn="l" eaLnBrk="0" fontAlgn="base" hangingPunct="0">
              <a:lnSpc>
                <a:spcPct val="100000"/>
              </a:lnSpc>
              <a:spcBef>
                <a:spcPts val="130"/>
              </a:spcBef>
              <a:buClrTx/>
              <a:buSzTx/>
              <a:buFont typeface="Arial" panose="02080604020202020204" pitchFamily="34" charset="0"/>
            </a:pPr>
            <a:r>
              <a:rPr lang="en-US"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2024</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年</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8</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月</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24</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日，商务部等</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4</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部门办公厅发布了《关于进一步做好家电以旧换新工作的通知》，明确了补贴范围和补贴标准。</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true"/>
          </p:cNvSpPr>
          <p:nvPr>
            <p:ph type="sldNum" sz="quarter" idx="4"/>
          </p:nvPr>
        </p:nvSpPr>
        <p:spPr/>
        <p:txBody>
          <a:bodyPr/>
          <a:lstStyle/>
          <a:p>
            <a:fld id="{F9954841-DDB9-4D98-80F0-B7611239509B}" type="slidenum">
              <a:rPr lang="zh-CN" altLang="en-US" smtClean="0"/>
            </a:fld>
            <a:endParaRPr lang="zh-CN" altLang="en-US" dirty="0"/>
          </a:p>
        </p:txBody>
      </p:sp>
      <p:sp>
        <p:nvSpPr>
          <p:cNvPr id="17409" name="内容占位符 1"/>
          <p:cNvSpPr>
            <a:spLocks noGrp="true"/>
          </p:cNvSpPr>
          <p:nvPr>
            <p:ph idx="1"/>
          </p:nvPr>
        </p:nvSpPr>
        <p:spPr>
          <a:xfrm>
            <a:off x="909955" y="720090"/>
            <a:ext cx="4532630" cy="706755"/>
          </a:xfrm>
        </p:spPr>
        <p:txBody>
          <a:bodyPr lIns="96000" tIns="48000" rIns="96000" bIns="48000" anchor="t" anchorCtr="false">
            <a:normAutofit/>
          </a:bodyPr>
          <a:p>
            <a:pPr marL="0" indent="0" algn="just" eaLnBrk="0" fontAlgn="base" hangingPunct="0">
              <a:lnSpc>
                <a:spcPct val="100000"/>
              </a:lnSpc>
              <a:spcBef>
                <a:spcPts val="130"/>
              </a:spcBef>
              <a:buClrTx/>
              <a:buSzTx/>
              <a:buNone/>
            </a:pPr>
            <a:r>
              <a:rPr lang="en-US" altLang="zh-CN" b="1" dirty="0">
                <a:ea typeface="微软雅黑" panose="020B0503020204020204" charset="-122"/>
                <a:cs typeface="Times New Roman" panose="02020603050405020304" pitchFamily="18" charset="0"/>
                <a:sym typeface="+mn-ea"/>
              </a:rPr>
              <a:t>  </a:t>
            </a:r>
            <a:r>
              <a:rPr lang="zh-CN" altLang="en-US" b="1" dirty="0">
                <a:ea typeface="微软雅黑" panose="020B0503020204020204" charset="-122"/>
                <a:cs typeface="Times New Roman" panose="02020603050405020304" pitchFamily="18" charset="0"/>
                <a:sym typeface="+mn-ea"/>
              </a:rPr>
              <a:t> 【补贴品类】</a:t>
            </a:r>
            <a:endParaRPr lang="zh-CN" altLang="en-US" b="1" dirty="0">
              <a:ea typeface="微软雅黑" panose="020B0503020204020204" charset="-122"/>
              <a:cs typeface="Times New Roman" panose="02020603050405020304" pitchFamily="18" charset="0"/>
              <a:sym typeface="+mn-ea"/>
            </a:endParaRPr>
          </a:p>
        </p:txBody>
      </p:sp>
      <p:sp>
        <p:nvSpPr>
          <p:cNvPr id="2" name="矩形 1"/>
          <p:cNvSpPr/>
          <p:nvPr/>
        </p:nvSpPr>
        <p:spPr>
          <a:xfrm>
            <a:off x="1726565" y="1831975"/>
            <a:ext cx="1806575" cy="633095"/>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8" name="文本框 7"/>
          <p:cNvSpPr txBox="true"/>
          <p:nvPr/>
        </p:nvSpPr>
        <p:spPr>
          <a:xfrm>
            <a:off x="2061845" y="1390015"/>
            <a:ext cx="1135380" cy="441960"/>
          </a:xfrm>
          <a:prstGeom prst="hexagon">
            <a:avLst/>
          </a:prstGeom>
          <a:solidFill>
            <a:srgbClr val="1F497D"/>
          </a:solidFill>
          <a:ln w="6350" cap="flat" cmpd="sng" algn="ctr">
            <a:solidFill>
              <a:srgbClr val="D0D3D6"/>
            </a:solidFill>
            <a:prstDash val="solid"/>
            <a:miter lim="800000"/>
          </a:ln>
          <a:effectLst/>
        </p:spPr>
        <p:txBody>
          <a:bodyPr wrap="square" rtlCol="0" anchor="ctr" anchorCtr="fals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rPr>
              <a:t>冰箱</a:t>
            </a:r>
            <a:endPar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endParaRPr>
          </a:p>
        </p:txBody>
      </p:sp>
      <p:sp>
        <p:nvSpPr>
          <p:cNvPr id="5" name="文本占位符 7"/>
          <p:cNvSpPr txBox="true">
            <a:spLocks noChangeArrowheads="true"/>
          </p:cNvSpPr>
          <p:nvPr/>
        </p:nvSpPr>
        <p:spPr bwMode="auto">
          <a:xfrm>
            <a:off x="1814830" y="1831975"/>
            <a:ext cx="2165985" cy="75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fontAlgn="auto">
              <a:lnSpc>
                <a:spcPct val="150000"/>
              </a:lnSpc>
              <a:spcBef>
                <a:spcPts val="600"/>
              </a:spcBef>
              <a:spcAft>
                <a:spcPts val="600"/>
              </a:spcAft>
              <a:buClrTx/>
              <a:buSzPct val="90000"/>
              <a:buFont typeface="Wingdings" panose="05000000000000000000" charset="0"/>
              <a:buNone/>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含冷柜、冰吧</a:t>
            </a:r>
            <a:endPar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6" name="矩形 5"/>
          <p:cNvSpPr/>
          <p:nvPr/>
        </p:nvSpPr>
        <p:spPr>
          <a:xfrm>
            <a:off x="998220" y="3121660"/>
            <a:ext cx="3453130" cy="633095"/>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7" name="文本框 6"/>
          <p:cNvSpPr txBox="true"/>
          <p:nvPr/>
        </p:nvSpPr>
        <p:spPr>
          <a:xfrm>
            <a:off x="2072005" y="2679700"/>
            <a:ext cx="1135380" cy="441960"/>
          </a:xfrm>
          <a:prstGeom prst="hexagon">
            <a:avLst/>
          </a:prstGeom>
          <a:solidFill>
            <a:srgbClr val="1F497D"/>
          </a:solidFill>
          <a:ln w="6350" cap="flat" cmpd="sng" algn="ctr">
            <a:solidFill>
              <a:srgbClr val="D0D3D6"/>
            </a:solidFill>
            <a:prstDash val="solid"/>
            <a:miter lim="800000"/>
          </a:ln>
          <a:effectLst/>
        </p:spPr>
        <p:txBody>
          <a:bodyPr wrap="square" rtlCol="0" anchor="ctr" anchorCtr="fals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rPr>
              <a:t>洗衣机</a:t>
            </a:r>
            <a:endPar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endParaRPr>
          </a:p>
        </p:txBody>
      </p:sp>
      <p:sp>
        <p:nvSpPr>
          <p:cNvPr id="9" name="文本占位符 7"/>
          <p:cNvSpPr txBox="true">
            <a:spLocks noChangeArrowheads="true"/>
          </p:cNvSpPr>
          <p:nvPr/>
        </p:nvSpPr>
        <p:spPr bwMode="auto">
          <a:xfrm>
            <a:off x="1424940" y="3121660"/>
            <a:ext cx="2599690" cy="75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fontAlgn="auto">
              <a:lnSpc>
                <a:spcPct val="150000"/>
              </a:lnSpc>
              <a:spcBef>
                <a:spcPts val="600"/>
              </a:spcBef>
              <a:spcAft>
                <a:spcPts val="600"/>
              </a:spcAft>
              <a:buClrTx/>
              <a:buSzPct val="90000"/>
              <a:buFont typeface="Wingdings" panose="05000000000000000000" charset="0"/>
              <a:buNone/>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含洗烘一体机、干衣机</a:t>
            </a:r>
            <a:endPar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 name="矩形 9"/>
          <p:cNvSpPr/>
          <p:nvPr/>
        </p:nvSpPr>
        <p:spPr>
          <a:xfrm>
            <a:off x="1736725" y="4410710"/>
            <a:ext cx="1806575" cy="633095"/>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11" name="文本框 10"/>
          <p:cNvSpPr txBox="true"/>
          <p:nvPr/>
        </p:nvSpPr>
        <p:spPr>
          <a:xfrm>
            <a:off x="2072005" y="3968750"/>
            <a:ext cx="1135380" cy="441960"/>
          </a:xfrm>
          <a:prstGeom prst="hexagon">
            <a:avLst/>
          </a:prstGeom>
          <a:solidFill>
            <a:srgbClr val="1F497D"/>
          </a:solidFill>
          <a:ln w="6350" cap="flat" cmpd="sng" algn="ctr">
            <a:solidFill>
              <a:srgbClr val="D0D3D6"/>
            </a:solidFill>
            <a:prstDash val="solid"/>
            <a:miter lim="800000"/>
          </a:ln>
          <a:effectLst/>
        </p:spPr>
        <p:txBody>
          <a:bodyPr wrap="square" rtlCol="0" anchor="ctr" anchorCtr="fals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rPr>
              <a:t>电视</a:t>
            </a:r>
            <a:endPar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endParaRPr>
          </a:p>
        </p:txBody>
      </p:sp>
      <p:sp>
        <p:nvSpPr>
          <p:cNvPr id="12" name="文本占位符 7"/>
          <p:cNvSpPr txBox="true">
            <a:spLocks noChangeArrowheads="true"/>
          </p:cNvSpPr>
          <p:nvPr/>
        </p:nvSpPr>
        <p:spPr bwMode="auto">
          <a:xfrm>
            <a:off x="2061845" y="4410710"/>
            <a:ext cx="1248410" cy="75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fontAlgn="auto">
              <a:lnSpc>
                <a:spcPct val="150000"/>
              </a:lnSpc>
              <a:spcBef>
                <a:spcPts val="600"/>
              </a:spcBef>
              <a:spcAft>
                <a:spcPts val="600"/>
              </a:spcAft>
              <a:buClrTx/>
              <a:buSzPct val="90000"/>
              <a:buFont typeface="Wingdings" panose="05000000000000000000" charset="0"/>
              <a:buNone/>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含投影仪</a:t>
            </a:r>
            <a:endPar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3" name="矩形 12"/>
          <p:cNvSpPr/>
          <p:nvPr/>
        </p:nvSpPr>
        <p:spPr>
          <a:xfrm>
            <a:off x="382270" y="5652135"/>
            <a:ext cx="4571365" cy="1068705"/>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14" name="文本框 13"/>
          <p:cNvSpPr txBox="true"/>
          <p:nvPr/>
        </p:nvSpPr>
        <p:spPr>
          <a:xfrm>
            <a:off x="2071370" y="5210175"/>
            <a:ext cx="1135380" cy="441960"/>
          </a:xfrm>
          <a:prstGeom prst="hexagon">
            <a:avLst/>
          </a:prstGeom>
          <a:solidFill>
            <a:srgbClr val="1F497D"/>
          </a:solidFill>
          <a:ln w="6350" cap="flat" cmpd="sng" algn="ctr">
            <a:solidFill>
              <a:srgbClr val="D0D3D6"/>
            </a:solidFill>
            <a:prstDash val="solid"/>
            <a:miter lim="800000"/>
          </a:ln>
          <a:effectLst/>
        </p:spPr>
        <p:txBody>
          <a:bodyPr wrap="square" rtlCol="0" anchor="ctr" anchorCtr="fals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rPr>
              <a:t>空调</a:t>
            </a:r>
            <a:endPar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endParaRPr>
          </a:p>
        </p:txBody>
      </p:sp>
      <p:sp>
        <p:nvSpPr>
          <p:cNvPr id="16" name="文本占位符 7"/>
          <p:cNvSpPr txBox="true">
            <a:spLocks noChangeArrowheads="true"/>
          </p:cNvSpPr>
          <p:nvPr/>
        </p:nvSpPr>
        <p:spPr bwMode="auto">
          <a:xfrm>
            <a:off x="382270" y="5652135"/>
            <a:ext cx="4571365" cy="75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fontAlgn="auto">
              <a:lnSpc>
                <a:spcPct val="150000"/>
              </a:lnSpc>
              <a:spcBef>
                <a:spcPts val="600"/>
              </a:spcBef>
              <a:spcAft>
                <a:spcPts val="600"/>
              </a:spcAft>
              <a:buClrTx/>
              <a:buSzPct val="90000"/>
              <a:buFont typeface="Wingdings" panose="05000000000000000000" charset="0"/>
              <a:buNone/>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含挂壁式空调、立柜式空调、中央空调风管机、中央空调多联机、中央空调天花机</a:t>
            </a:r>
            <a:endPar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7" name="矩形 16"/>
          <p:cNvSpPr/>
          <p:nvPr/>
        </p:nvSpPr>
        <p:spPr>
          <a:xfrm>
            <a:off x="5038725" y="1832610"/>
            <a:ext cx="2600325" cy="633095"/>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18" name="文本框 17"/>
          <p:cNvSpPr txBox="true"/>
          <p:nvPr/>
        </p:nvSpPr>
        <p:spPr>
          <a:xfrm>
            <a:off x="5793740" y="1390650"/>
            <a:ext cx="1135380" cy="441960"/>
          </a:xfrm>
          <a:prstGeom prst="hexagon">
            <a:avLst/>
          </a:prstGeom>
          <a:solidFill>
            <a:srgbClr val="1F497D"/>
          </a:solidFill>
          <a:ln w="6350" cap="flat" cmpd="sng" algn="ctr">
            <a:solidFill>
              <a:srgbClr val="D0D3D6"/>
            </a:solidFill>
            <a:prstDash val="solid"/>
            <a:miter lim="800000"/>
          </a:ln>
          <a:effectLst/>
        </p:spPr>
        <p:txBody>
          <a:bodyPr wrap="square" rtlCol="0" anchor="ctr" anchorCtr="fals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rPr>
              <a:t>电脑</a:t>
            </a:r>
            <a:endPar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endParaRPr>
          </a:p>
        </p:txBody>
      </p:sp>
      <p:sp>
        <p:nvSpPr>
          <p:cNvPr id="19" name="文本占位符 7"/>
          <p:cNvSpPr txBox="true">
            <a:spLocks noChangeArrowheads="true"/>
          </p:cNvSpPr>
          <p:nvPr/>
        </p:nvSpPr>
        <p:spPr bwMode="auto">
          <a:xfrm>
            <a:off x="5126990" y="1861820"/>
            <a:ext cx="2742565" cy="75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fontAlgn="auto">
              <a:lnSpc>
                <a:spcPct val="150000"/>
              </a:lnSpc>
              <a:spcBef>
                <a:spcPts val="600"/>
              </a:spcBef>
              <a:spcAft>
                <a:spcPts val="600"/>
              </a:spcAft>
              <a:buClrTx/>
              <a:buSzPct val="90000"/>
              <a:buFont typeface="Wingdings" panose="05000000000000000000" charset="0"/>
              <a:buNone/>
            </a:pPr>
            <a:r>
              <a:rPr lang="zh-CN" altLang="en-US" dirty="0">
                <a:latin typeface="Times New Roman" panose="02020603050405020304" pitchFamily="18" charset="0"/>
                <a:ea typeface="微软雅黑" panose="020B0503020204020204" charset="-122"/>
                <a:cs typeface="Times New Roman" panose="02020603050405020304" pitchFamily="18" charset="0"/>
                <a:sym typeface="+mn-ea"/>
              </a:rPr>
              <a:t>含台式机、笔记本电脑</a:t>
            </a:r>
            <a:endPar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0" name="矩形 19"/>
          <p:cNvSpPr/>
          <p:nvPr/>
        </p:nvSpPr>
        <p:spPr>
          <a:xfrm>
            <a:off x="4612640" y="3122295"/>
            <a:ext cx="3453130" cy="633095"/>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21" name="文本框 20"/>
          <p:cNvSpPr txBox="true"/>
          <p:nvPr/>
        </p:nvSpPr>
        <p:spPr>
          <a:xfrm>
            <a:off x="5755005" y="2680335"/>
            <a:ext cx="1135380" cy="441960"/>
          </a:xfrm>
          <a:prstGeom prst="hexagon">
            <a:avLst/>
          </a:prstGeom>
          <a:solidFill>
            <a:srgbClr val="1F497D"/>
          </a:solidFill>
          <a:ln w="6350" cap="flat" cmpd="sng" algn="ctr">
            <a:solidFill>
              <a:srgbClr val="D0D3D6"/>
            </a:solidFill>
            <a:prstDash val="solid"/>
            <a:miter lim="800000"/>
          </a:ln>
          <a:effectLst/>
        </p:spPr>
        <p:txBody>
          <a:bodyPr wrap="square" rtlCol="0" anchor="ctr" anchorCtr="fals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rPr>
              <a:t>热水器</a:t>
            </a:r>
            <a:endPar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endParaRPr>
          </a:p>
        </p:txBody>
      </p:sp>
      <p:sp>
        <p:nvSpPr>
          <p:cNvPr id="22" name="文本占位符 7"/>
          <p:cNvSpPr txBox="true">
            <a:spLocks noChangeArrowheads="true"/>
          </p:cNvSpPr>
          <p:nvPr/>
        </p:nvSpPr>
        <p:spPr bwMode="auto">
          <a:xfrm>
            <a:off x="4821555" y="3122295"/>
            <a:ext cx="3244215" cy="75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fontAlgn="auto">
              <a:lnSpc>
                <a:spcPct val="150000"/>
              </a:lnSpc>
              <a:spcBef>
                <a:spcPts val="600"/>
              </a:spcBef>
              <a:spcAft>
                <a:spcPts val="600"/>
              </a:spcAft>
              <a:buClrTx/>
              <a:buSzPct val="90000"/>
              <a:buFont typeface="Wingdings" panose="05000000000000000000" charset="0"/>
              <a:buNone/>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含壁挂炉、电热水器、小厨宝</a:t>
            </a:r>
            <a:endPar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3" name="矩形 22"/>
          <p:cNvSpPr/>
          <p:nvPr/>
        </p:nvSpPr>
        <p:spPr>
          <a:xfrm>
            <a:off x="4980305" y="4411345"/>
            <a:ext cx="2659380" cy="633095"/>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24" name="文本框 23"/>
          <p:cNvSpPr txBox="true"/>
          <p:nvPr/>
        </p:nvSpPr>
        <p:spPr>
          <a:xfrm>
            <a:off x="5471795" y="3969068"/>
            <a:ext cx="1676400" cy="441960"/>
          </a:xfrm>
          <a:prstGeom prst="hexagon">
            <a:avLst/>
          </a:prstGeom>
          <a:solidFill>
            <a:srgbClr val="1F497D"/>
          </a:solidFill>
          <a:ln w="6350" cap="flat" cmpd="sng" algn="ctr">
            <a:solidFill>
              <a:srgbClr val="D0D3D6"/>
            </a:solidFill>
            <a:prstDash val="solid"/>
            <a:miter lim="800000"/>
          </a:ln>
          <a:effectLst/>
        </p:spPr>
        <p:txBody>
          <a:bodyPr wrap="square" rtlCol="0" anchor="ctr" anchorCtr="fals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rPr>
              <a:t>家用灶具</a:t>
            </a:r>
            <a:endPar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endParaRPr>
          </a:p>
        </p:txBody>
      </p:sp>
      <p:sp>
        <p:nvSpPr>
          <p:cNvPr id="25" name="文本占位符 7"/>
          <p:cNvSpPr txBox="true">
            <a:spLocks noChangeArrowheads="true"/>
          </p:cNvSpPr>
          <p:nvPr/>
        </p:nvSpPr>
        <p:spPr bwMode="auto">
          <a:xfrm>
            <a:off x="5262245" y="4411345"/>
            <a:ext cx="2094865" cy="75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fontAlgn="auto">
              <a:lnSpc>
                <a:spcPct val="150000"/>
              </a:lnSpc>
              <a:spcBef>
                <a:spcPts val="600"/>
              </a:spcBef>
              <a:spcAft>
                <a:spcPts val="600"/>
              </a:spcAft>
              <a:buClrTx/>
              <a:buSzPct val="90000"/>
              <a:buFont typeface="Wingdings" panose="05000000000000000000" charset="0"/>
              <a:buNone/>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含电磁炉、集成灶</a:t>
            </a:r>
            <a:endParaRPr lang="en-US" altLang="zh-CN"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7" name="文本框 26"/>
          <p:cNvSpPr txBox="true"/>
          <p:nvPr/>
        </p:nvSpPr>
        <p:spPr>
          <a:xfrm>
            <a:off x="5442585" y="5210493"/>
            <a:ext cx="1787525" cy="441960"/>
          </a:xfrm>
          <a:prstGeom prst="hexagon">
            <a:avLst/>
          </a:prstGeom>
          <a:solidFill>
            <a:srgbClr val="1F497D"/>
          </a:solidFill>
          <a:ln w="6350" cap="flat" cmpd="sng" algn="ctr">
            <a:solidFill>
              <a:srgbClr val="D0D3D6"/>
            </a:solidFill>
            <a:prstDash val="solid"/>
            <a:miter lim="800000"/>
          </a:ln>
          <a:effectLst/>
        </p:spPr>
        <p:txBody>
          <a:bodyPr wrap="square" rtlCol="0" anchor="ctr" anchorCtr="fals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rPr>
              <a:t>吸油烟机</a:t>
            </a:r>
            <a:endPar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endParaRPr>
          </a:p>
        </p:txBody>
      </p:sp>
      <p:sp>
        <p:nvSpPr>
          <p:cNvPr id="29" name="内容占位符 1"/>
          <p:cNvSpPr>
            <a:spLocks noGrp="true"/>
          </p:cNvSpPr>
          <p:nvPr/>
        </p:nvSpPr>
        <p:spPr>
          <a:xfrm>
            <a:off x="8396605" y="875030"/>
            <a:ext cx="2289810" cy="706755"/>
          </a:xfrm>
          <a:prstGeom prst="rect">
            <a:avLst/>
          </a:prstGeom>
        </p:spPr>
        <p:txBody>
          <a:bodyPr vert="horz" lIns="96000" tIns="48000" rIns="96000" bIns="48000" rtlCol="0" anchor="t" anchorCtr="false">
            <a:normAutofit/>
          </a:bodyPr>
          <a:lstStyle>
            <a:lvl1pPr marL="228600" indent="-228600" algn="l" defTabSz="914400" rtl="0" eaLnBrk="1" latinLnBrk="0" hangingPunct="1">
              <a:lnSpc>
                <a:spcPct val="90000"/>
              </a:lnSpc>
              <a:spcBef>
                <a:spcPts val="1000"/>
              </a:spcBef>
              <a:buFont typeface="Arial" panose="0208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a:lstStyle>
          <a:p>
            <a:pPr marL="0" indent="0" algn="just" eaLnBrk="0" fontAlgn="base" hangingPunct="0">
              <a:lnSpc>
                <a:spcPct val="100000"/>
              </a:lnSpc>
              <a:spcBef>
                <a:spcPts val="130"/>
              </a:spcBef>
              <a:buClrTx/>
              <a:buSzTx/>
              <a:buNone/>
            </a:pPr>
            <a:r>
              <a:rPr lang="zh-CN" altLang="en-US" b="1" dirty="0">
                <a:ea typeface="微软雅黑" panose="020B0503020204020204" charset="-122"/>
                <a:cs typeface="Times New Roman" panose="02020603050405020304" pitchFamily="18" charset="0"/>
                <a:sym typeface="+mn-ea"/>
              </a:rPr>
              <a:t>【活动规则】</a:t>
            </a:r>
            <a:endParaRPr lang="zh-CN" altLang="en-US" b="1" dirty="0">
              <a:ea typeface="微软雅黑" panose="020B0503020204020204" charset="-122"/>
              <a:cs typeface="Times New Roman" panose="02020603050405020304" pitchFamily="18" charset="0"/>
              <a:sym typeface="+mn-ea"/>
            </a:endParaRPr>
          </a:p>
        </p:txBody>
      </p:sp>
      <p:sp>
        <p:nvSpPr>
          <p:cNvPr id="31" name="矩形 30"/>
          <p:cNvSpPr/>
          <p:nvPr/>
        </p:nvSpPr>
        <p:spPr>
          <a:xfrm>
            <a:off x="8199755" y="1699260"/>
            <a:ext cx="3954780" cy="3952875"/>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30" name="文本占位符 7"/>
          <p:cNvSpPr txBox="true">
            <a:spLocks noChangeArrowheads="true"/>
          </p:cNvSpPr>
          <p:nvPr/>
        </p:nvSpPr>
        <p:spPr bwMode="auto">
          <a:xfrm>
            <a:off x="8392160" y="1880235"/>
            <a:ext cx="3548380" cy="404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1</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、登录</a:t>
            </a:r>
            <a:r>
              <a:rPr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云闪付</a:t>
            </a:r>
            <a:r>
              <a:rPr 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平台，消费者基于自身需求分别领取</a:t>
            </a: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8</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类家电产品补贴券包，每类产品含一级能效和二级能效补贴券各一张。活动补贴券有效期为7个自然日（含获券当日）</a:t>
            </a:r>
            <a:endPar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每人每类家电补贴券包每周仅支持领取</a:t>
            </a: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1</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次，活动期间最多可领取</a:t>
            </a: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3</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次，每人每类家电补贴券仅支持核销</a:t>
            </a: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1</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次。</a:t>
            </a:r>
            <a:endParaRPr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矩形 1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 name="文本框 1"/>
          <p:cNvSpPr txBox="true"/>
          <p:nvPr/>
        </p:nvSpPr>
        <p:spPr>
          <a:xfrm>
            <a:off x="-635" y="685800"/>
            <a:ext cx="12192000" cy="732155"/>
          </a:xfrm>
          <a:prstGeom prst="rect">
            <a:avLst/>
          </a:prstGeom>
          <a:noFill/>
        </p:spPr>
        <p:txBody>
          <a:bodyPr wrap="square" rtlCol="0">
            <a:spAutoFit/>
          </a:bodyPr>
          <a:p>
            <a:pPr algn="ctr">
              <a:lnSpc>
                <a:spcPts val="5000"/>
              </a:lnSpc>
            </a:pPr>
            <a:r>
              <a:rPr lang="zh-CN" altLang="en-US" sz="50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rPr>
              <a:t>三、</a:t>
            </a:r>
            <a:r>
              <a:rPr lang="zh-CN" altLang="en-US" sz="50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家装厨卫改造焕新</a:t>
            </a:r>
            <a:endParaRPr lang="zh-CN" altLang="en-US" sz="50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endParaRPr>
          </a:p>
        </p:txBody>
      </p:sp>
      <p:pic>
        <p:nvPicPr>
          <p:cNvPr id="3" name="图片 2"/>
          <p:cNvPicPr>
            <a:picLocks noChangeAspect="true"/>
          </p:cNvPicPr>
          <p:nvPr/>
        </p:nvPicPr>
        <p:blipFill>
          <a:blip r:embed="rId1">
            <a:lum contrast="12000"/>
          </a:blip>
          <a:stretch>
            <a:fillRect/>
          </a:stretch>
        </p:blipFill>
        <p:spPr>
          <a:xfrm>
            <a:off x="9008110" y="4039235"/>
            <a:ext cx="2818765" cy="2818765"/>
          </a:xfrm>
          <a:prstGeom prst="rect">
            <a:avLst/>
          </a:prstGeom>
        </p:spPr>
      </p:pic>
      <p:sp>
        <p:nvSpPr>
          <p:cNvPr id="4" name="文本框 3"/>
          <p:cNvSpPr txBox="true"/>
          <p:nvPr/>
        </p:nvSpPr>
        <p:spPr>
          <a:xfrm>
            <a:off x="1356995" y="1803400"/>
            <a:ext cx="9565005" cy="3297555"/>
          </a:xfrm>
          <a:prstGeom prst="rect">
            <a:avLst/>
          </a:prstGeom>
          <a:noFill/>
        </p:spPr>
        <p:txBody>
          <a:bodyPr wrap="square" rtlCol="0">
            <a:spAutoFit/>
          </a:bodyPr>
          <a:p>
            <a:pPr algn="ctr">
              <a:lnSpc>
                <a:spcPts val="5000"/>
              </a:lnSpc>
            </a:pPr>
            <a:r>
              <a:rPr lang="zh-CN"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家装厨卫改造焕新是指：对消费者本人名下符合条件的老旧房屋进行绿色化、智能化、适老化整体装修和局部改造，按照消费者在参与活动的家装家居企业首次支付款的一定比例给予一次性补贴。其中每套房屋可享受一次补贴且最高金额不超过</a:t>
            </a:r>
            <a:r>
              <a:rPr lang="en-US" altLang="zh-CN"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3</a:t>
            </a:r>
            <a:r>
              <a:rPr lang="zh-CN" altLang="en-US"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万元。目前省商务厅正在牵头制定实施细则和补贴标准。</a:t>
            </a:r>
            <a:endParaRPr lang="zh-CN" altLang="en-US"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矩形 12"/>
          <p:cNvSpPr/>
          <p:nvPr/>
        </p:nvSpPr>
        <p:spPr>
          <a:xfrm>
            <a:off x="-635"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 name="文本框 1"/>
          <p:cNvSpPr txBox="true"/>
          <p:nvPr/>
        </p:nvSpPr>
        <p:spPr>
          <a:xfrm>
            <a:off x="-635" y="822325"/>
            <a:ext cx="12192000" cy="732155"/>
          </a:xfrm>
          <a:prstGeom prst="rect">
            <a:avLst/>
          </a:prstGeom>
          <a:noFill/>
        </p:spPr>
        <p:txBody>
          <a:bodyPr wrap="square" rtlCol="0">
            <a:spAutoFit/>
          </a:bodyPr>
          <a:p>
            <a:pPr algn="ctr">
              <a:lnSpc>
                <a:spcPts val="5000"/>
              </a:lnSpc>
            </a:pPr>
            <a:r>
              <a:rPr lang="zh-CN" altLang="en-US" sz="50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rPr>
              <a:t>四、</a:t>
            </a:r>
            <a:r>
              <a:rPr lang="zh-CN" altLang="en-US" sz="50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电动自行车以旧换新</a:t>
            </a:r>
            <a:endParaRPr lang="zh-CN" altLang="en-US" sz="50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endParaRPr>
          </a:p>
        </p:txBody>
      </p:sp>
      <p:pic>
        <p:nvPicPr>
          <p:cNvPr id="3" name="图片 2"/>
          <p:cNvPicPr>
            <a:picLocks noChangeAspect="true"/>
          </p:cNvPicPr>
          <p:nvPr/>
        </p:nvPicPr>
        <p:blipFill>
          <a:blip r:embed="rId1">
            <a:lum contrast="12000"/>
          </a:blip>
          <a:stretch>
            <a:fillRect/>
          </a:stretch>
        </p:blipFill>
        <p:spPr>
          <a:xfrm>
            <a:off x="9373235" y="4039235"/>
            <a:ext cx="2818765" cy="2818765"/>
          </a:xfrm>
          <a:prstGeom prst="rect">
            <a:avLst/>
          </a:prstGeom>
        </p:spPr>
      </p:pic>
      <p:sp>
        <p:nvSpPr>
          <p:cNvPr id="4" name="文本框 3"/>
          <p:cNvSpPr txBox="true"/>
          <p:nvPr/>
        </p:nvSpPr>
        <p:spPr>
          <a:xfrm>
            <a:off x="1356995" y="1989455"/>
            <a:ext cx="9565005" cy="2656205"/>
          </a:xfrm>
          <a:prstGeom prst="rect">
            <a:avLst/>
          </a:prstGeom>
          <a:noFill/>
        </p:spPr>
        <p:txBody>
          <a:bodyPr wrap="square" rtlCol="0">
            <a:spAutoFit/>
          </a:bodyPr>
          <a:p>
            <a:pPr algn="ctr">
              <a:lnSpc>
                <a:spcPts val="5000"/>
              </a:lnSpc>
            </a:pPr>
            <a:r>
              <a:rPr lang="zh-CN"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电动自行车以旧换新是指：对个人消费者将非标电动自行车更换为《电动自行车行业规范条件》企业生产的合格电动自行车新车给予补贴。补贴范围可视情况扩大。省商务厅目前正在牵头制定实施细则和补贴标准。鼓励相关企业、行业商协会共同参与。</a:t>
            </a:r>
            <a:endParaRPr lang="zh-CN"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矩形 12"/>
          <p:cNvSpPr/>
          <p:nvPr/>
        </p:nvSpPr>
        <p:spPr>
          <a:xfrm>
            <a:off x="635"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5" name="文本框 14"/>
          <p:cNvSpPr txBox="true"/>
          <p:nvPr/>
        </p:nvSpPr>
        <p:spPr>
          <a:xfrm>
            <a:off x="0" y="1544320"/>
            <a:ext cx="12192000" cy="4579620"/>
          </a:xfrm>
          <a:prstGeom prst="rect">
            <a:avLst/>
          </a:prstGeom>
          <a:noFill/>
        </p:spPr>
        <p:txBody>
          <a:bodyPr wrap="square" rtlCol="0">
            <a:spAutoFit/>
          </a:bodyPr>
          <a:lstStyle/>
          <a:p>
            <a:pPr indent="914400" algn="l" fontAlgn="auto">
              <a:lnSpc>
                <a:spcPts val="5000"/>
              </a:lnSpc>
              <a:extLst>
                <a:ext uri="{35155182-B16C-46BC-9424-99874614C6A1}">
                  <wpsdc:indentchars xmlns:wpsdc="http://www.wps.cn/officeDocument/2017/drawingmlCustomData" val="200" checksum="797548545"/>
                </a:ext>
              </a:extLst>
            </a:pPr>
            <a:r>
              <a:rPr lang="zh-CN" altLang="en-US"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rPr>
              <a:t>一、</a:t>
            </a:r>
            <a:r>
              <a:rPr lang="zh-CN"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rPr>
              <a:t>汽车以旧换新</a:t>
            </a:r>
            <a:endParaRPr lang="zh-CN" altLang="en-US"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endParaRPr>
          </a:p>
          <a:p>
            <a:pPr indent="914400" algn="l" fontAlgn="auto">
              <a:lnSpc>
                <a:spcPts val="5000"/>
              </a:lnSpc>
              <a:extLst>
                <a:ext uri="{35155182-B16C-46BC-9424-99874614C6A1}">
                  <wpsdc:indentchars xmlns:wpsdc="http://www.wps.cn/officeDocument/2017/drawingmlCustomData" val="200" checksum="797548545"/>
                </a:ext>
              </a:extLst>
            </a:pPr>
            <a:endParaRPr lang="zh-CN" altLang="en-US"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endParaRPr>
          </a:p>
          <a:p>
            <a:pPr indent="914400" algn="l" fontAlgn="auto">
              <a:lnSpc>
                <a:spcPts val="5000"/>
              </a:lnSpc>
              <a:extLst>
                <a:ext uri="{35155182-B16C-46BC-9424-99874614C6A1}">
                  <wpsdc:indentchars xmlns:wpsdc="http://www.wps.cn/officeDocument/2017/drawingmlCustomData" val="200" checksum="797548545"/>
                </a:ext>
              </a:extLst>
            </a:pPr>
            <a:r>
              <a:rPr lang="zh-CN" altLang="en-US"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rPr>
              <a:t>二、家电产品以旧换新</a:t>
            </a:r>
            <a:endParaRPr lang="zh-CN" altLang="en-US"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endParaRPr>
          </a:p>
          <a:p>
            <a:pPr indent="914400" algn="l" fontAlgn="auto">
              <a:lnSpc>
                <a:spcPts val="5000"/>
              </a:lnSpc>
              <a:extLst>
                <a:ext uri="{35155182-B16C-46BC-9424-99874614C6A1}">
                  <wpsdc:indentchars xmlns:wpsdc="http://www.wps.cn/officeDocument/2017/drawingmlCustomData" val="200" checksum="797548545"/>
                </a:ext>
              </a:extLst>
            </a:pPr>
            <a:endParaRPr lang="zh-CN" altLang="en-US"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endParaRPr>
          </a:p>
          <a:p>
            <a:pPr indent="914400" algn="l" fontAlgn="auto">
              <a:lnSpc>
                <a:spcPts val="5000"/>
              </a:lnSpc>
              <a:extLst>
                <a:ext uri="{35155182-B16C-46BC-9424-99874614C6A1}">
                  <wpsdc:indentchars xmlns:wpsdc="http://www.wps.cn/officeDocument/2017/drawingmlCustomData" val="200" checksum="797548545"/>
                </a:ext>
              </a:extLst>
            </a:pPr>
            <a:r>
              <a:rPr lang="zh-CN" altLang="en-US"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rPr>
              <a:t>三、家装厨卫改造焕新</a:t>
            </a:r>
            <a:endParaRPr lang="zh-CN" altLang="en-US"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endParaRPr>
          </a:p>
          <a:p>
            <a:pPr indent="914400" algn="l" fontAlgn="auto">
              <a:lnSpc>
                <a:spcPts val="5000"/>
              </a:lnSpc>
              <a:extLst>
                <a:ext uri="{35155182-B16C-46BC-9424-99874614C6A1}">
                  <wpsdc:indentchars xmlns:wpsdc="http://www.wps.cn/officeDocument/2017/drawingmlCustomData" val="200" checksum="797548545"/>
                </a:ext>
              </a:extLst>
            </a:pPr>
            <a:endParaRPr lang="zh-CN" altLang="en-US"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endParaRPr>
          </a:p>
          <a:p>
            <a:pPr indent="914400" algn="l" fontAlgn="auto">
              <a:lnSpc>
                <a:spcPts val="5000"/>
              </a:lnSpc>
              <a:extLst>
                <a:ext uri="{35155182-B16C-46BC-9424-99874614C6A1}">
                  <wpsdc:indentchars xmlns:wpsdc="http://www.wps.cn/officeDocument/2017/drawingmlCustomData" val="200" checksum="797548545"/>
                </a:ext>
              </a:extLst>
            </a:pPr>
            <a:r>
              <a:rPr lang="zh-CN" altLang="en-US"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rPr>
              <a:t>四、电动自行车以旧换新</a:t>
            </a:r>
            <a:endParaRPr lang="zh-CN" altLang="en-US"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endParaRPr>
          </a:p>
        </p:txBody>
      </p:sp>
      <p:pic>
        <p:nvPicPr>
          <p:cNvPr id="3" name="图片 2"/>
          <p:cNvPicPr>
            <a:picLocks noChangeAspect="true"/>
          </p:cNvPicPr>
          <p:nvPr/>
        </p:nvPicPr>
        <p:blipFill>
          <a:blip r:embed="rId1">
            <a:lum contrast="12000"/>
          </a:blip>
          <a:stretch>
            <a:fillRect/>
          </a:stretch>
        </p:blipFill>
        <p:spPr>
          <a:xfrm>
            <a:off x="8773795" y="3627755"/>
            <a:ext cx="2818765" cy="2818765"/>
          </a:xfrm>
          <a:prstGeom prst="rect">
            <a:avLst/>
          </a:prstGeom>
        </p:spPr>
      </p:pic>
      <p:sp>
        <p:nvSpPr>
          <p:cNvPr id="2" name="文本框 1"/>
          <p:cNvSpPr txBox="true"/>
          <p:nvPr/>
        </p:nvSpPr>
        <p:spPr>
          <a:xfrm>
            <a:off x="-635" y="471170"/>
            <a:ext cx="12192000" cy="732155"/>
          </a:xfrm>
          <a:prstGeom prst="rect">
            <a:avLst/>
          </a:prstGeom>
          <a:noFill/>
        </p:spPr>
        <p:txBody>
          <a:bodyPr wrap="square" rtlCol="0">
            <a:spAutoFit/>
          </a:bodyPr>
          <a:p>
            <a:pPr algn="ctr">
              <a:lnSpc>
                <a:spcPts val="5000"/>
              </a:lnSpc>
            </a:pPr>
            <a:r>
              <a:rPr lang="zh-CN" altLang="en-US" sz="50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rPr>
              <a:t>目录</a:t>
            </a:r>
            <a:endParaRPr lang="zh-CN" altLang="en-US" sz="50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true"/>
          </p:cNvSpPr>
          <p:nvPr>
            <p:ph type="sldNum" sz="quarter" idx="4"/>
          </p:nvPr>
        </p:nvSpPr>
        <p:spPr/>
        <p:txBody>
          <a:bodyPr/>
          <a:lstStyle/>
          <a:p>
            <a:fld id="{F9954841-DDB9-4D98-80F0-B7611239509B}" type="slidenum">
              <a:rPr lang="zh-CN" altLang="en-US" smtClean="0"/>
            </a:fld>
            <a:endParaRPr lang="zh-CN" altLang="en-US" dirty="0"/>
          </a:p>
        </p:txBody>
      </p:sp>
      <p:sp>
        <p:nvSpPr>
          <p:cNvPr id="15" name="文本框 14"/>
          <p:cNvSpPr txBox="true"/>
          <p:nvPr/>
        </p:nvSpPr>
        <p:spPr>
          <a:xfrm>
            <a:off x="635" y="2390140"/>
            <a:ext cx="12172950" cy="732155"/>
          </a:xfrm>
          <a:prstGeom prst="rect">
            <a:avLst/>
          </a:prstGeom>
          <a:noFill/>
        </p:spPr>
        <p:txBody>
          <a:bodyPr wrap="square" rtlCol="0">
            <a:spAutoFit/>
          </a:bodyPr>
          <a:lstStyle/>
          <a:p>
            <a:pPr algn="ctr">
              <a:lnSpc>
                <a:spcPts val="5000"/>
              </a:lnSpc>
            </a:pPr>
            <a:r>
              <a:rPr lang="zh-CN" altLang="en-US" sz="60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rPr>
              <a:t>谢谢大家！</a:t>
            </a:r>
            <a:endParaRPr lang="zh-CN" altLang="en-US" sz="60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endParaRPr>
          </a:p>
        </p:txBody>
      </p:sp>
      <p:pic>
        <p:nvPicPr>
          <p:cNvPr id="3" name="图片 2"/>
          <p:cNvPicPr>
            <a:picLocks noChangeAspect="true"/>
          </p:cNvPicPr>
          <p:nvPr/>
        </p:nvPicPr>
        <p:blipFill>
          <a:blip r:embed="rId1">
            <a:lum contrast="12000"/>
          </a:blip>
          <a:stretch>
            <a:fillRect/>
          </a:stretch>
        </p:blipFill>
        <p:spPr>
          <a:xfrm>
            <a:off x="8392795" y="3317240"/>
            <a:ext cx="2818765" cy="28187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矩形 12"/>
          <p:cNvSpPr/>
          <p:nvPr/>
        </p:nvSpPr>
        <p:spPr>
          <a:xfrm>
            <a:off x="0" y="635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dirty="0"/>
          </a:p>
        </p:txBody>
      </p:sp>
      <p:sp>
        <p:nvSpPr>
          <p:cNvPr id="5" name="标题 4"/>
          <p:cNvSpPr>
            <a:spLocks noGrp="true"/>
          </p:cNvSpPr>
          <p:nvPr>
            <p:ph type="title"/>
          </p:nvPr>
        </p:nvSpPr>
        <p:spPr>
          <a:xfrm>
            <a:off x="462280" y="6350"/>
            <a:ext cx="11268075" cy="1070610"/>
          </a:xfrm>
          <a:solidFill>
            <a:schemeClr val="accent1">
              <a:lumMod val="75000"/>
            </a:schemeClr>
          </a:solidFill>
          <a:ln w="3175">
            <a:noFill/>
            <a:prstDash val="sysDash"/>
          </a:ln>
        </p:spPr>
        <p:txBody>
          <a:bodyPr vert="horz" lIns="96000" tIns="48000" rIns="96000" bIns="48000" rtlCol="0" anchor="ctr" anchorCtr="false">
            <a:noAutofit/>
          </a:bodyPr>
          <a:p>
            <a:pPr lvl="0" algn="just" eaLnBrk="0" fontAlgn="base" hangingPunct="0">
              <a:lnSpc>
                <a:spcPct val="100000"/>
              </a:lnSpc>
              <a:spcBef>
                <a:spcPts val="130"/>
              </a:spcBef>
              <a:buClrTx/>
              <a:buSzTx/>
              <a:buFont typeface="Arial" panose="02080604020202020204" pitchFamily="34" charset="0"/>
            </a:pPr>
            <a:r>
              <a:rPr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2024年</a:t>
            </a:r>
            <a:r>
              <a:rPr lang="en-US"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5</a:t>
            </a:r>
            <a:r>
              <a:rPr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月</a:t>
            </a:r>
            <a:r>
              <a:rPr lang="en-US"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22</a:t>
            </a:r>
            <a:r>
              <a:rPr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日，</a:t>
            </a:r>
            <a:r>
              <a:rPr lang="zh-CN"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湖南省商务厅印发了</a:t>
            </a:r>
            <a:r>
              <a:rPr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lang="zh-CN"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湖南省汽车以旧换新实施方案</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》《湖南省家电以旧换新实施方案》《湖南省家装厨卫“焕新”实施方案》三个方案。</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grpSp>
        <p:nvGrpSpPr>
          <p:cNvPr id="136" name="组合 135"/>
          <p:cNvGrpSpPr/>
          <p:nvPr/>
        </p:nvGrpSpPr>
        <p:grpSpPr>
          <a:xfrm>
            <a:off x="286385" y="1674947"/>
            <a:ext cx="5512101" cy="4177729"/>
            <a:chOff x="235" y="2279"/>
            <a:chExt cx="9652" cy="8093"/>
          </a:xfrm>
        </p:grpSpPr>
        <p:sp>
          <p:nvSpPr>
            <p:cNvPr id="31" name="矩形 30"/>
            <p:cNvSpPr/>
            <p:nvPr/>
          </p:nvSpPr>
          <p:spPr>
            <a:xfrm>
              <a:off x="3791" y="2279"/>
              <a:ext cx="5993" cy="923"/>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32" name="文本占位符 7"/>
            <p:cNvSpPr txBox="true">
              <a:spLocks noChangeArrowheads="true"/>
            </p:cNvSpPr>
            <p:nvPr/>
          </p:nvSpPr>
          <p:spPr bwMode="auto">
            <a:xfrm>
              <a:off x="3791" y="2315"/>
              <a:ext cx="6096"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加大汽车以旧换新政策支持力度</a:t>
              </a:r>
              <a:endParaRPr lang="zh-CN" altLang="en-US" u="sng"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34" name="文本框 33"/>
            <p:cNvSpPr txBox="true"/>
            <p:nvPr/>
          </p:nvSpPr>
          <p:spPr>
            <a:xfrm>
              <a:off x="235" y="5546"/>
              <a:ext cx="2172" cy="1500"/>
            </a:xfrm>
            <a:prstGeom prst="hexagon">
              <a:avLst/>
            </a:prstGeom>
            <a:solidFill>
              <a:srgbClr val="1F497D"/>
            </a:solidFill>
            <a:ln w="6350" cap="flat" cmpd="sng" algn="ctr">
              <a:solidFill>
                <a:srgbClr val="D0D3D6"/>
              </a:solidFill>
              <a:prstDash val="solid"/>
              <a:miter lim="800000"/>
            </a:ln>
            <a:effectLst/>
          </p:spPr>
          <p:txBody>
            <a:bodyPr wrap="square" rtlCol="0" anchor="ctr" anchorCtr="fals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rPr>
                <a:t>汽车以旧换新</a:t>
              </a:r>
              <a:endParaRPr kumimoji="0" lang="en-US" altLang="zh-CN"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endParaRPr>
            </a:p>
          </p:txBody>
        </p:sp>
        <p:sp>
          <p:nvSpPr>
            <p:cNvPr id="2" name="矩形 1"/>
            <p:cNvSpPr/>
            <p:nvPr/>
          </p:nvSpPr>
          <p:spPr>
            <a:xfrm>
              <a:off x="3791" y="3389"/>
              <a:ext cx="4772" cy="923"/>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6" name="文本占位符 7"/>
            <p:cNvSpPr txBox="true">
              <a:spLocks noChangeArrowheads="true"/>
            </p:cNvSpPr>
            <p:nvPr/>
          </p:nvSpPr>
          <p:spPr bwMode="auto">
            <a:xfrm>
              <a:off x="3791" y="3480"/>
              <a:ext cx="4919"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依法依规淘汰老旧机动车</a:t>
              </a:r>
              <a:endParaRPr lang="zh-CN" altLang="en-US" u="sng"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7" name="矩形 6"/>
            <p:cNvSpPr/>
            <p:nvPr/>
          </p:nvSpPr>
          <p:spPr>
            <a:xfrm>
              <a:off x="3791" y="4517"/>
              <a:ext cx="5512" cy="923"/>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8" name="文本占位符 7"/>
            <p:cNvSpPr txBox="true">
              <a:spLocks noChangeArrowheads="true"/>
            </p:cNvSpPr>
            <p:nvPr/>
          </p:nvSpPr>
          <p:spPr bwMode="auto">
            <a:xfrm>
              <a:off x="3791" y="4608"/>
              <a:ext cx="5994"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健全报废机动车回收拆解体系</a:t>
              </a:r>
              <a:endParaRPr lang="zh-CN" altLang="en-US" u="sng"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u="sng"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9" name="矩形 8"/>
            <p:cNvSpPr/>
            <p:nvPr/>
          </p:nvSpPr>
          <p:spPr>
            <a:xfrm>
              <a:off x="3791" y="5743"/>
              <a:ext cx="4046" cy="923"/>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10" name="文本占位符 7"/>
            <p:cNvSpPr txBox="true">
              <a:spLocks noChangeArrowheads="true"/>
            </p:cNvSpPr>
            <p:nvPr/>
          </p:nvSpPr>
          <p:spPr bwMode="auto">
            <a:xfrm>
              <a:off x="3791" y="5834"/>
              <a:ext cx="4046"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促进二手车流通出口</a:t>
              </a:r>
              <a:endParaRPr lang="zh-CN" altLang="en-US" u="sng"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1" name="矩形 10"/>
            <p:cNvSpPr/>
            <p:nvPr/>
          </p:nvSpPr>
          <p:spPr>
            <a:xfrm>
              <a:off x="3791" y="6974"/>
              <a:ext cx="4772" cy="923"/>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12" name="文本占位符 7"/>
            <p:cNvSpPr txBox="true">
              <a:spLocks noChangeArrowheads="true"/>
            </p:cNvSpPr>
            <p:nvPr/>
          </p:nvSpPr>
          <p:spPr bwMode="auto">
            <a:xfrm>
              <a:off x="3791" y="7065"/>
              <a:ext cx="4772"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培育壮大二手车经营主体</a:t>
              </a:r>
              <a:endParaRPr lang="zh-CN" altLang="en-US"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4" name="矩形 13"/>
            <p:cNvSpPr/>
            <p:nvPr/>
          </p:nvSpPr>
          <p:spPr>
            <a:xfrm>
              <a:off x="3791" y="8204"/>
              <a:ext cx="5277" cy="923"/>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16" name="文本占位符 7"/>
            <p:cNvSpPr txBox="true">
              <a:spLocks noChangeArrowheads="true"/>
            </p:cNvSpPr>
            <p:nvPr/>
          </p:nvSpPr>
          <p:spPr bwMode="auto">
            <a:xfrm>
              <a:off x="3791" y="8295"/>
              <a:ext cx="5513"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推动汽车消费流通创新发展</a:t>
              </a:r>
              <a:endPar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7" name="矩形 16"/>
            <p:cNvSpPr/>
            <p:nvPr/>
          </p:nvSpPr>
          <p:spPr>
            <a:xfrm>
              <a:off x="3790" y="9359"/>
              <a:ext cx="4773" cy="923"/>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18" name="文本占位符 7"/>
            <p:cNvSpPr txBox="true">
              <a:spLocks noChangeArrowheads="true"/>
            </p:cNvSpPr>
            <p:nvPr/>
          </p:nvSpPr>
          <p:spPr bwMode="auto">
            <a:xfrm>
              <a:off x="3790" y="9451"/>
              <a:ext cx="4921"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营造汽车促消费火热氛围</a:t>
              </a:r>
              <a:endPar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cxnSp>
          <p:nvCxnSpPr>
            <p:cNvPr id="19" name="直接箭头连接符 18"/>
            <p:cNvCxnSpPr>
              <a:stCxn id="34" idx="0"/>
              <a:endCxn id="32" idx="1"/>
            </p:cNvCxnSpPr>
            <p:nvPr/>
          </p:nvCxnSpPr>
          <p:spPr>
            <a:xfrm flipV="true">
              <a:off x="2407" y="2776"/>
              <a:ext cx="1384" cy="3521"/>
            </a:xfrm>
            <a:prstGeom prst="straightConnector1">
              <a:avLst/>
            </a:prstGeom>
            <a:ln w="28575">
              <a:solidFill>
                <a:schemeClr val="accent1"/>
              </a:solidFill>
              <a:headEnd type="none"/>
              <a:tailEnd type="triangle" w="med" len="med"/>
            </a:ln>
          </p:spPr>
          <p:style>
            <a:lnRef idx="3">
              <a:schemeClr val="accent5"/>
            </a:lnRef>
            <a:fillRef idx="0">
              <a:schemeClr val="accent5"/>
            </a:fillRef>
            <a:effectRef idx="2">
              <a:schemeClr val="accent5"/>
            </a:effectRef>
            <a:fontRef idx="minor">
              <a:schemeClr val="tx1"/>
            </a:fontRef>
          </p:style>
        </p:cxnSp>
        <p:cxnSp>
          <p:nvCxnSpPr>
            <p:cNvPr id="20" name="直接箭头连接符 19"/>
            <p:cNvCxnSpPr>
              <a:endCxn id="6" idx="1"/>
            </p:cNvCxnSpPr>
            <p:nvPr/>
          </p:nvCxnSpPr>
          <p:spPr>
            <a:xfrm flipV="true">
              <a:off x="2407" y="3941"/>
              <a:ext cx="1384" cy="2354"/>
            </a:xfrm>
            <a:prstGeom prst="straightConnector1">
              <a:avLst/>
            </a:prstGeom>
            <a:ln w="28575">
              <a:solidFill>
                <a:schemeClr val="accent1"/>
              </a:solidFill>
              <a:headEnd type="none"/>
              <a:tailEnd type="triangle" w="med" len="med"/>
            </a:ln>
          </p:spPr>
          <p:style>
            <a:lnRef idx="3">
              <a:schemeClr val="accent5"/>
            </a:lnRef>
            <a:fillRef idx="0">
              <a:schemeClr val="accent5"/>
            </a:fillRef>
            <a:effectRef idx="2">
              <a:schemeClr val="accent5"/>
            </a:effectRef>
            <a:fontRef idx="minor">
              <a:schemeClr val="tx1"/>
            </a:fontRef>
          </p:style>
        </p:cxnSp>
        <p:cxnSp>
          <p:nvCxnSpPr>
            <p:cNvPr id="21" name="直接箭头连接符 20"/>
            <p:cNvCxnSpPr>
              <a:stCxn id="34" idx="0"/>
              <a:endCxn id="8" idx="1"/>
            </p:cNvCxnSpPr>
            <p:nvPr/>
          </p:nvCxnSpPr>
          <p:spPr>
            <a:xfrm flipV="true">
              <a:off x="2407" y="5069"/>
              <a:ext cx="1384" cy="1228"/>
            </a:xfrm>
            <a:prstGeom prst="straightConnector1">
              <a:avLst/>
            </a:prstGeom>
            <a:ln w="28575">
              <a:solidFill>
                <a:schemeClr val="accent1"/>
              </a:solidFill>
              <a:headEnd type="none"/>
              <a:tailEnd type="triangle" w="med" len="med"/>
            </a:ln>
          </p:spPr>
          <p:style>
            <a:lnRef idx="3">
              <a:schemeClr val="accent5"/>
            </a:lnRef>
            <a:fillRef idx="0">
              <a:schemeClr val="accent5"/>
            </a:fillRef>
            <a:effectRef idx="2">
              <a:schemeClr val="accent5"/>
            </a:effectRef>
            <a:fontRef idx="minor">
              <a:schemeClr val="tx1"/>
            </a:fontRef>
          </p:style>
        </p:cxnSp>
        <p:cxnSp>
          <p:nvCxnSpPr>
            <p:cNvPr id="22" name="直接箭头连接符 21"/>
            <p:cNvCxnSpPr>
              <a:stCxn id="34" idx="0"/>
              <a:endCxn id="10" idx="1"/>
            </p:cNvCxnSpPr>
            <p:nvPr/>
          </p:nvCxnSpPr>
          <p:spPr>
            <a:xfrm flipV="true">
              <a:off x="2407" y="6296"/>
              <a:ext cx="1384" cy="1"/>
            </a:xfrm>
            <a:prstGeom prst="straightConnector1">
              <a:avLst/>
            </a:prstGeom>
            <a:ln w="28575">
              <a:solidFill>
                <a:schemeClr val="accent1"/>
              </a:solidFill>
              <a:headEnd type="none"/>
              <a:tailEnd type="triangle" w="med" len="med"/>
            </a:ln>
          </p:spPr>
          <p:style>
            <a:lnRef idx="3">
              <a:schemeClr val="accent5"/>
            </a:lnRef>
            <a:fillRef idx="0">
              <a:schemeClr val="accent5"/>
            </a:fillRef>
            <a:effectRef idx="2">
              <a:schemeClr val="accent5"/>
            </a:effectRef>
            <a:fontRef idx="minor">
              <a:schemeClr val="tx1"/>
            </a:fontRef>
          </p:style>
        </p:cxnSp>
        <p:cxnSp>
          <p:nvCxnSpPr>
            <p:cNvPr id="23" name="直接箭头连接符 22"/>
            <p:cNvCxnSpPr>
              <a:stCxn id="34" idx="0"/>
              <a:endCxn id="12" idx="1"/>
            </p:cNvCxnSpPr>
            <p:nvPr/>
          </p:nvCxnSpPr>
          <p:spPr>
            <a:xfrm>
              <a:off x="2407" y="6297"/>
              <a:ext cx="1384" cy="1229"/>
            </a:xfrm>
            <a:prstGeom prst="straightConnector1">
              <a:avLst/>
            </a:prstGeom>
            <a:ln w="28575">
              <a:solidFill>
                <a:schemeClr val="accent1"/>
              </a:solidFill>
              <a:headEnd type="none"/>
              <a:tailEnd type="triangle" w="med" len="med"/>
            </a:ln>
          </p:spPr>
          <p:style>
            <a:lnRef idx="3">
              <a:schemeClr val="accent5"/>
            </a:lnRef>
            <a:fillRef idx="0">
              <a:schemeClr val="accent5"/>
            </a:fillRef>
            <a:effectRef idx="2">
              <a:schemeClr val="accent5"/>
            </a:effectRef>
            <a:fontRef idx="minor">
              <a:schemeClr val="tx1"/>
            </a:fontRef>
          </p:style>
        </p:cxnSp>
        <p:cxnSp>
          <p:nvCxnSpPr>
            <p:cNvPr id="24" name="直接箭头连接符 23"/>
            <p:cNvCxnSpPr>
              <a:endCxn id="16" idx="1"/>
            </p:cNvCxnSpPr>
            <p:nvPr/>
          </p:nvCxnSpPr>
          <p:spPr>
            <a:xfrm>
              <a:off x="2429" y="6314"/>
              <a:ext cx="1362" cy="2442"/>
            </a:xfrm>
            <a:prstGeom prst="straightConnector1">
              <a:avLst/>
            </a:prstGeom>
            <a:ln w="28575">
              <a:solidFill>
                <a:schemeClr val="accent1"/>
              </a:solidFill>
              <a:headEnd type="none"/>
              <a:tailEnd type="triangle" w="med" len="med"/>
            </a:ln>
          </p:spPr>
          <p:style>
            <a:lnRef idx="3">
              <a:schemeClr val="accent5"/>
            </a:lnRef>
            <a:fillRef idx="0">
              <a:schemeClr val="accent5"/>
            </a:fillRef>
            <a:effectRef idx="2">
              <a:schemeClr val="accent5"/>
            </a:effectRef>
            <a:fontRef idx="minor">
              <a:schemeClr val="tx1"/>
            </a:fontRef>
          </p:style>
        </p:cxnSp>
        <p:cxnSp>
          <p:nvCxnSpPr>
            <p:cNvPr id="25" name="直接箭头连接符 24"/>
            <p:cNvCxnSpPr>
              <a:stCxn id="34" idx="0"/>
              <a:endCxn id="18" idx="1"/>
            </p:cNvCxnSpPr>
            <p:nvPr/>
          </p:nvCxnSpPr>
          <p:spPr>
            <a:xfrm>
              <a:off x="2407" y="6297"/>
              <a:ext cx="1383" cy="3615"/>
            </a:xfrm>
            <a:prstGeom prst="straightConnector1">
              <a:avLst/>
            </a:prstGeom>
            <a:ln w="28575">
              <a:solidFill>
                <a:schemeClr val="accent1"/>
              </a:solidFill>
              <a:headEnd type="none"/>
              <a:tailEnd type="triangle" w="med" len="med"/>
            </a:ln>
          </p:spPr>
          <p:style>
            <a:lnRef idx="3">
              <a:schemeClr val="accent5"/>
            </a:lnRef>
            <a:fillRef idx="0">
              <a:schemeClr val="accent5"/>
            </a:fillRef>
            <a:effectRef idx="2">
              <a:schemeClr val="accent5"/>
            </a:effectRef>
            <a:fontRef idx="minor">
              <a:schemeClr val="tx1"/>
            </a:fontRef>
          </p:style>
        </p:cxnSp>
      </p:grpSp>
      <p:grpSp>
        <p:nvGrpSpPr>
          <p:cNvPr id="137" name="组合 136"/>
          <p:cNvGrpSpPr/>
          <p:nvPr/>
        </p:nvGrpSpPr>
        <p:grpSpPr>
          <a:xfrm>
            <a:off x="6334125" y="1177290"/>
            <a:ext cx="5061585" cy="2970530"/>
            <a:chOff x="9190" y="1854"/>
            <a:chExt cx="7971" cy="6993"/>
          </a:xfrm>
        </p:grpSpPr>
        <p:sp>
          <p:nvSpPr>
            <p:cNvPr id="93" name="矩形 92"/>
            <p:cNvSpPr/>
            <p:nvPr/>
          </p:nvSpPr>
          <p:spPr>
            <a:xfrm>
              <a:off x="12746" y="1854"/>
              <a:ext cx="4032" cy="922"/>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94" name="文本占位符 7"/>
            <p:cNvSpPr txBox="true">
              <a:spLocks noChangeArrowheads="true"/>
            </p:cNvSpPr>
            <p:nvPr/>
          </p:nvSpPr>
          <p:spPr bwMode="auto">
            <a:xfrm>
              <a:off x="12746" y="1945"/>
              <a:ext cx="4030"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开展家电以旧换新活动</a:t>
              </a:r>
              <a:endParaRPr lang="zh-CN" altLang="en-US" u="sng"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u="sng"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95" name="文本框 94"/>
            <p:cNvSpPr txBox="true"/>
            <p:nvPr/>
          </p:nvSpPr>
          <p:spPr>
            <a:xfrm>
              <a:off x="9190" y="4367"/>
              <a:ext cx="2172" cy="1823"/>
            </a:xfrm>
            <a:prstGeom prst="hexagon">
              <a:avLst/>
            </a:prstGeom>
            <a:solidFill>
              <a:srgbClr val="1F497D"/>
            </a:solidFill>
            <a:ln w="6350" cap="flat" cmpd="sng" algn="ctr">
              <a:solidFill>
                <a:srgbClr val="D0D3D6"/>
              </a:solidFill>
              <a:prstDash val="solid"/>
              <a:miter lim="800000"/>
            </a:ln>
            <a:effectLst/>
          </p:spPr>
          <p:txBody>
            <a:bodyPr wrap="square" rtlCol="0" anchor="ctr" anchorCtr="fals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rPr>
                <a:t>家电以旧换新</a:t>
              </a:r>
              <a:endParaRPr kumimoji="0" lang="en-US" altLang="zh-CN"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endParaRPr>
            </a:p>
          </p:txBody>
        </p:sp>
        <p:sp>
          <p:nvSpPr>
            <p:cNvPr id="96" name="矩形 95"/>
            <p:cNvSpPr/>
            <p:nvPr/>
          </p:nvSpPr>
          <p:spPr>
            <a:xfrm>
              <a:off x="12746" y="3019"/>
              <a:ext cx="3242" cy="922"/>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97" name="文本占位符 7"/>
            <p:cNvSpPr txBox="true">
              <a:spLocks noChangeArrowheads="true"/>
            </p:cNvSpPr>
            <p:nvPr/>
          </p:nvSpPr>
          <p:spPr bwMode="auto">
            <a:xfrm>
              <a:off x="12746" y="3110"/>
              <a:ext cx="3242"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加大政策支持力度</a:t>
              </a:r>
              <a:endParaRPr lang="zh-CN" altLang="en-US" u="sng"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98" name="矩形 97"/>
            <p:cNvSpPr/>
            <p:nvPr/>
          </p:nvSpPr>
          <p:spPr>
            <a:xfrm>
              <a:off x="12746" y="4147"/>
              <a:ext cx="4032" cy="922"/>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99" name="文本占位符 7"/>
            <p:cNvSpPr txBox="true">
              <a:spLocks noChangeArrowheads="true"/>
            </p:cNvSpPr>
            <p:nvPr/>
          </p:nvSpPr>
          <p:spPr bwMode="auto">
            <a:xfrm>
              <a:off x="12746" y="4238"/>
              <a:ext cx="4031"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完善废旧家电回收网络</a:t>
              </a:r>
              <a:endParaRPr lang="zh-CN" altLang="en-US" u="sng"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u="sng"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0" name="矩形 99"/>
            <p:cNvSpPr/>
            <p:nvPr/>
          </p:nvSpPr>
          <p:spPr>
            <a:xfrm>
              <a:off x="12746" y="5373"/>
              <a:ext cx="4415" cy="922"/>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101" name="文本占位符 7"/>
            <p:cNvSpPr txBox="true">
              <a:spLocks noChangeArrowheads="true"/>
            </p:cNvSpPr>
            <p:nvPr/>
          </p:nvSpPr>
          <p:spPr bwMode="auto">
            <a:xfrm>
              <a:off x="12746" y="5464"/>
              <a:ext cx="4415"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加大多元化主体培育力度</a:t>
              </a:r>
              <a:endParaRPr lang="zh-CN" altLang="en-US" u="sng"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2" name="矩形 101"/>
            <p:cNvSpPr/>
            <p:nvPr/>
          </p:nvSpPr>
          <p:spPr>
            <a:xfrm>
              <a:off x="12746" y="6604"/>
              <a:ext cx="3923" cy="922"/>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103" name="文本占位符 7"/>
            <p:cNvSpPr txBox="true">
              <a:spLocks noChangeArrowheads="true"/>
            </p:cNvSpPr>
            <p:nvPr/>
          </p:nvSpPr>
          <p:spPr bwMode="auto">
            <a:xfrm>
              <a:off x="12746" y="6695"/>
              <a:ext cx="3923"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全面提升售后服务水平</a:t>
              </a:r>
              <a:endParaRPr lang="zh-CN" altLang="en-US"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 name="矩形 103"/>
            <p:cNvSpPr/>
            <p:nvPr/>
          </p:nvSpPr>
          <p:spPr>
            <a:xfrm>
              <a:off x="12746" y="7835"/>
              <a:ext cx="3243" cy="922"/>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105" name="文本占位符 7"/>
            <p:cNvSpPr txBox="true">
              <a:spLocks noChangeArrowheads="true"/>
            </p:cNvSpPr>
            <p:nvPr/>
          </p:nvSpPr>
          <p:spPr bwMode="auto">
            <a:xfrm>
              <a:off x="12746" y="7926"/>
              <a:ext cx="3243"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强化家电标准支撑</a:t>
              </a:r>
              <a:endPar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cxnSp>
          <p:nvCxnSpPr>
            <p:cNvPr id="108" name="直接箭头连接符 107"/>
            <p:cNvCxnSpPr>
              <a:stCxn id="95" idx="0"/>
              <a:endCxn id="94" idx="1"/>
            </p:cNvCxnSpPr>
            <p:nvPr/>
          </p:nvCxnSpPr>
          <p:spPr>
            <a:xfrm flipV="true">
              <a:off x="11362" y="2405"/>
              <a:ext cx="1384" cy="2873"/>
            </a:xfrm>
            <a:prstGeom prst="straightConnector1">
              <a:avLst/>
            </a:prstGeom>
            <a:ln w="28575">
              <a:solidFill>
                <a:schemeClr val="accent1"/>
              </a:solidFill>
              <a:headEnd type="none"/>
              <a:tailEnd type="triangle" w="med" len="med"/>
            </a:ln>
          </p:spPr>
          <p:style>
            <a:lnRef idx="3">
              <a:schemeClr val="accent5"/>
            </a:lnRef>
            <a:fillRef idx="0">
              <a:schemeClr val="accent5"/>
            </a:fillRef>
            <a:effectRef idx="2">
              <a:schemeClr val="accent5"/>
            </a:effectRef>
            <a:fontRef idx="minor">
              <a:schemeClr val="tx1"/>
            </a:fontRef>
          </p:style>
        </p:cxnSp>
        <p:cxnSp>
          <p:nvCxnSpPr>
            <p:cNvPr id="109" name="直接箭头连接符 108"/>
            <p:cNvCxnSpPr>
              <a:stCxn id="95" idx="0"/>
              <a:endCxn id="97" idx="1"/>
            </p:cNvCxnSpPr>
            <p:nvPr/>
          </p:nvCxnSpPr>
          <p:spPr>
            <a:xfrm flipV="true">
              <a:off x="11362" y="3570"/>
              <a:ext cx="1384" cy="1709"/>
            </a:xfrm>
            <a:prstGeom prst="straightConnector1">
              <a:avLst/>
            </a:prstGeom>
            <a:ln w="28575">
              <a:solidFill>
                <a:schemeClr val="accent1"/>
              </a:solidFill>
              <a:headEnd type="none"/>
              <a:tailEnd type="triangle" w="med" len="med"/>
            </a:ln>
          </p:spPr>
          <p:style>
            <a:lnRef idx="3">
              <a:schemeClr val="accent5"/>
            </a:lnRef>
            <a:fillRef idx="0">
              <a:schemeClr val="accent5"/>
            </a:fillRef>
            <a:effectRef idx="2">
              <a:schemeClr val="accent5"/>
            </a:effectRef>
            <a:fontRef idx="minor">
              <a:schemeClr val="tx1"/>
            </a:fontRef>
          </p:style>
        </p:cxnSp>
        <p:cxnSp>
          <p:nvCxnSpPr>
            <p:cNvPr id="110" name="直接箭头连接符 109"/>
            <p:cNvCxnSpPr>
              <a:stCxn id="95" idx="0"/>
              <a:endCxn id="99" idx="1"/>
            </p:cNvCxnSpPr>
            <p:nvPr/>
          </p:nvCxnSpPr>
          <p:spPr>
            <a:xfrm flipV="true">
              <a:off x="11362" y="4698"/>
              <a:ext cx="1384" cy="580"/>
            </a:xfrm>
            <a:prstGeom prst="straightConnector1">
              <a:avLst/>
            </a:prstGeom>
            <a:ln w="28575">
              <a:solidFill>
                <a:schemeClr val="accent1"/>
              </a:solidFill>
              <a:headEnd type="none"/>
              <a:tailEnd type="triangle" w="med" len="med"/>
            </a:ln>
          </p:spPr>
          <p:style>
            <a:lnRef idx="3">
              <a:schemeClr val="accent5"/>
            </a:lnRef>
            <a:fillRef idx="0">
              <a:schemeClr val="accent5"/>
            </a:fillRef>
            <a:effectRef idx="2">
              <a:schemeClr val="accent5"/>
            </a:effectRef>
            <a:fontRef idx="minor">
              <a:schemeClr val="tx1"/>
            </a:fontRef>
          </p:style>
        </p:cxnSp>
        <p:cxnSp>
          <p:nvCxnSpPr>
            <p:cNvPr id="111" name="直接箭头连接符 110"/>
            <p:cNvCxnSpPr>
              <a:stCxn id="95" idx="0"/>
              <a:endCxn id="101" idx="1"/>
            </p:cNvCxnSpPr>
            <p:nvPr/>
          </p:nvCxnSpPr>
          <p:spPr>
            <a:xfrm>
              <a:off x="11362" y="5279"/>
              <a:ext cx="1384" cy="646"/>
            </a:xfrm>
            <a:prstGeom prst="straightConnector1">
              <a:avLst/>
            </a:prstGeom>
            <a:ln w="28575">
              <a:solidFill>
                <a:schemeClr val="accent1"/>
              </a:solidFill>
              <a:headEnd type="none"/>
              <a:tailEnd type="triangle" w="med" len="med"/>
            </a:ln>
          </p:spPr>
          <p:style>
            <a:lnRef idx="3">
              <a:schemeClr val="accent5"/>
            </a:lnRef>
            <a:fillRef idx="0">
              <a:schemeClr val="accent5"/>
            </a:fillRef>
            <a:effectRef idx="2">
              <a:schemeClr val="accent5"/>
            </a:effectRef>
            <a:fontRef idx="minor">
              <a:schemeClr val="tx1"/>
            </a:fontRef>
          </p:style>
        </p:cxnSp>
        <p:cxnSp>
          <p:nvCxnSpPr>
            <p:cNvPr id="112" name="直接箭头连接符 111"/>
            <p:cNvCxnSpPr>
              <a:stCxn id="95" idx="0"/>
              <a:endCxn id="103" idx="1"/>
            </p:cNvCxnSpPr>
            <p:nvPr/>
          </p:nvCxnSpPr>
          <p:spPr>
            <a:xfrm>
              <a:off x="11362" y="5279"/>
              <a:ext cx="1384" cy="1876"/>
            </a:xfrm>
            <a:prstGeom prst="straightConnector1">
              <a:avLst/>
            </a:prstGeom>
            <a:ln w="28575">
              <a:solidFill>
                <a:schemeClr val="accent1"/>
              </a:solidFill>
              <a:headEnd type="none"/>
              <a:tailEnd type="triangle" w="med" len="med"/>
            </a:ln>
          </p:spPr>
          <p:style>
            <a:lnRef idx="3">
              <a:schemeClr val="accent5"/>
            </a:lnRef>
            <a:fillRef idx="0">
              <a:schemeClr val="accent5"/>
            </a:fillRef>
            <a:effectRef idx="2">
              <a:schemeClr val="accent5"/>
            </a:effectRef>
            <a:fontRef idx="minor">
              <a:schemeClr val="tx1"/>
            </a:fontRef>
          </p:style>
        </p:cxnSp>
        <p:cxnSp>
          <p:nvCxnSpPr>
            <p:cNvPr id="113" name="直接箭头连接符 112"/>
            <p:cNvCxnSpPr>
              <a:stCxn id="95" idx="0"/>
              <a:endCxn id="105" idx="1"/>
            </p:cNvCxnSpPr>
            <p:nvPr/>
          </p:nvCxnSpPr>
          <p:spPr>
            <a:xfrm>
              <a:off x="11362" y="5279"/>
              <a:ext cx="1384" cy="3108"/>
            </a:xfrm>
            <a:prstGeom prst="straightConnector1">
              <a:avLst/>
            </a:prstGeom>
            <a:ln w="28575">
              <a:solidFill>
                <a:schemeClr val="accent1"/>
              </a:solidFill>
              <a:headEnd type="none"/>
              <a:tailEnd type="triangle" w="med" len="med"/>
            </a:ln>
          </p:spPr>
          <p:style>
            <a:lnRef idx="3">
              <a:schemeClr val="accent5"/>
            </a:lnRef>
            <a:fillRef idx="0">
              <a:schemeClr val="accent5"/>
            </a:fillRef>
            <a:effectRef idx="2">
              <a:schemeClr val="accent5"/>
            </a:effectRef>
            <a:fontRef idx="minor">
              <a:schemeClr val="tx1"/>
            </a:fontRef>
          </p:style>
        </p:cxnSp>
      </p:grpSp>
      <p:grpSp>
        <p:nvGrpSpPr>
          <p:cNvPr id="138" name="组合 137"/>
          <p:cNvGrpSpPr/>
          <p:nvPr/>
        </p:nvGrpSpPr>
        <p:grpSpPr>
          <a:xfrm>
            <a:off x="6334125" y="4225925"/>
            <a:ext cx="5062220" cy="2536190"/>
            <a:chOff x="9190" y="1854"/>
            <a:chExt cx="7972" cy="5762"/>
          </a:xfrm>
        </p:grpSpPr>
        <p:sp>
          <p:nvSpPr>
            <p:cNvPr id="139" name="矩形 138"/>
            <p:cNvSpPr/>
            <p:nvPr/>
          </p:nvSpPr>
          <p:spPr>
            <a:xfrm>
              <a:off x="12746" y="1854"/>
              <a:ext cx="4416" cy="922"/>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140" name="文本占位符 7"/>
            <p:cNvSpPr txBox="true">
              <a:spLocks noChangeArrowheads="true"/>
            </p:cNvSpPr>
            <p:nvPr/>
          </p:nvSpPr>
          <p:spPr bwMode="auto">
            <a:xfrm>
              <a:off x="12746" y="1945"/>
              <a:ext cx="4416"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开展“家居焕新季”活动</a:t>
              </a:r>
              <a:endParaRPr lang="zh-CN" altLang="en-US" u="sng"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u="sng"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41" name="文本框 140"/>
            <p:cNvSpPr txBox="true"/>
            <p:nvPr/>
          </p:nvSpPr>
          <p:spPr>
            <a:xfrm>
              <a:off x="9190" y="3499"/>
              <a:ext cx="2172" cy="2514"/>
            </a:xfrm>
            <a:prstGeom prst="hexagon">
              <a:avLst/>
            </a:prstGeom>
            <a:solidFill>
              <a:srgbClr val="1F497D"/>
            </a:solidFill>
            <a:ln w="6350" cap="flat" cmpd="sng" algn="ctr">
              <a:solidFill>
                <a:srgbClr val="D0D3D6"/>
              </a:solidFill>
              <a:prstDash val="solid"/>
              <a:miter lim="800000"/>
            </a:ln>
            <a:effectLst/>
          </p:spPr>
          <p:txBody>
            <a:bodyPr wrap="square" rtlCol="0" anchor="ctr" anchorCtr="fals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rPr>
                <a:t>家装厨卫“焕新”</a:t>
              </a:r>
              <a:endParaRPr kumimoji="0" lang="en-US" altLang="zh-CN"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endParaRPr>
            </a:p>
          </p:txBody>
        </p:sp>
        <p:sp>
          <p:nvSpPr>
            <p:cNvPr id="142" name="矩形 141"/>
            <p:cNvSpPr/>
            <p:nvPr/>
          </p:nvSpPr>
          <p:spPr>
            <a:xfrm>
              <a:off x="12746" y="3019"/>
              <a:ext cx="3673" cy="922"/>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143" name="文本占位符 7"/>
            <p:cNvSpPr txBox="true">
              <a:spLocks noChangeArrowheads="true"/>
            </p:cNvSpPr>
            <p:nvPr/>
          </p:nvSpPr>
          <p:spPr bwMode="auto">
            <a:xfrm>
              <a:off x="12746" y="3120"/>
              <a:ext cx="3672"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加大多元化政策支持</a:t>
              </a:r>
              <a:endParaRPr lang="zh-CN" altLang="en-US"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44" name="矩形 143"/>
            <p:cNvSpPr/>
            <p:nvPr/>
          </p:nvSpPr>
          <p:spPr>
            <a:xfrm>
              <a:off x="12746" y="4147"/>
              <a:ext cx="3672" cy="922"/>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145" name="文本占位符 7"/>
            <p:cNvSpPr txBox="true">
              <a:spLocks noChangeArrowheads="true"/>
            </p:cNvSpPr>
            <p:nvPr/>
          </p:nvSpPr>
          <p:spPr bwMode="auto">
            <a:xfrm>
              <a:off x="12746" y="4238"/>
              <a:ext cx="3671"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打造家居消费新场景</a:t>
              </a:r>
              <a:endParaRPr lang="zh-CN" altLang="en-US" u="sng"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u="sng"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46" name="矩形 145"/>
            <p:cNvSpPr/>
            <p:nvPr/>
          </p:nvSpPr>
          <p:spPr>
            <a:xfrm>
              <a:off x="12746" y="5373"/>
              <a:ext cx="3261" cy="922"/>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147" name="文本占位符 7"/>
            <p:cNvSpPr txBox="true">
              <a:spLocks noChangeArrowheads="true"/>
            </p:cNvSpPr>
            <p:nvPr/>
          </p:nvSpPr>
          <p:spPr bwMode="auto">
            <a:xfrm>
              <a:off x="12746" y="5464"/>
              <a:ext cx="3261"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发展社区便民服务</a:t>
              </a:r>
              <a:endParaRPr lang="zh-CN" altLang="en-US" u="sng"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48" name="矩形 147"/>
            <p:cNvSpPr/>
            <p:nvPr/>
          </p:nvSpPr>
          <p:spPr>
            <a:xfrm>
              <a:off x="12746" y="6604"/>
              <a:ext cx="3261" cy="922"/>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149" name="文本占位符 7"/>
            <p:cNvSpPr txBox="true">
              <a:spLocks noChangeArrowheads="true"/>
            </p:cNvSpPr>
            <p:nvPr/>
          </p:nvSpPr>
          <p:spPr bwMode="auto">
            <a:xfrm>
              <a:off x="12746" y="6695"/>
              <a:ext cx="3261"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优化家居消费环境</a:t>
              </a:r>
              <a:endParaRPr lang="zh-CN" altLang="en-US"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cxnSp>
          <p:nvCxnSpPr>
            <p:cNvPr id="150" name="直接箭头连接符 149"/>
            <p:cNvCxnSpPr>
              <a:stCxn id="141" idx="0"/>
              <a:endCxn id="140" idx="1"/>
            </p:cNvCxnSpPr>
            <p:nvPr/>
          </p:nvCxnSpPr>
          <p:spPr>
            <a:xfrm flipV="true">
              <a:off x="11362" y="2404"/>
              <a:ext cx="1384" cy="2352"/>
            </a:xfrm>
            <a:prstGeom prst="straightConnector1">
              <a:avLst/>
            </a:prstGeom>
            <a:ln w="28575">
              <a:solidFill>
                <a:schemeClr val="accent1"/>
              </a:solidFill>
              <a:headEnd type="none"/>
              <a:tailEnd type="triangle" w="med" len="med"/>
            </a:ln>
          </p:spPr>
          <p:style>
            <a:lnRef idx="3">
              <a:schemeClr val="accent5"/>
            </a:lnRef>
            <a:fillRef idx="0">
              <a:schemeClr val="accent5"/>
            </a:fillRef>
            <a:effectRef idx="2">
              <a:schemeClr val="accent5"/>
            </a:effectRef>
            <a:fontRef idx="minor">
              <a:schemeClr val="tx1"/>
            </a:fontRef>
          </p:style>
        </p:cxnSp>
        <p:cxnSp>
          <p:nvCxnSpPr>
            <p:cNvPr id="151" name="直接箭头连接符 150"/>
            <p:cNvCxnSpPr>
              <a:stCxn id="141" idx="0"/>
              <a:endCxn id="143" idx="1"/>
            </p:cNvCxnSpPr>
            <p:nvPr/>
          </p:nvCxnSpPr>
          <p:spPr>
            <a:xfrm flipV="true">
              <a:off x="11362" y="3580"/>
              <a:ext cx="1384" cy="1176"/>
            </a:xfrm>
            <a:prstGeom prst="straightConnector1">
              <a:avLst/>
            </a:prstGeom>
            <a:ln w="28575">
              <a:solidFill>
                <a:schemeClr val="accent1"/>
              </a:solidFill>
              <a:headEnd type="none"/>
              <a:tailEnd type="triangle" w="med" len="med"/>
            </a:ln>
          </p:spPr>
          <p:style>
            <a:lnRef idx="3">
              <a:schemeClr val="accent5"/>
            </a:lnRef>
            <a:fillRef idx="0">
              <a:schemeClr val="accent5"/>
            </a:fillRef>
            <a:effectRef idx="2">
              <a:schemeClr val="accent5"/>
            </a:effectRef>
            <a:fontRef idx="minor">
              <a:schemeClr val="tx1"/>
            </a:fontRef>
          </p:style>
        </p:cxnSp>
        <p:cxnSp>
          <p:nvCxnSpPr>
            <p:cNvPr id="152" name="直接箭头连接符 151"/>
            <p:cNvCxnSpPr>
              <a:stCxn id="141" idx="0"/>
              <a:endCxn id="145" idx="1"/>
            </p:cNvCxnSpPr>
            <p:nvPr/>
          </p:nvCxnSpPr>
          <p:spPr>
            <a:xfrm flipV="true">
              <a:off x="11362" y="4697"/>
              <a:ext cx="1384" cy="59"/>
            </a:xfrm>
            <a:prstGeom prst="straightConnector1">
              <a:avLst/>
            </a:prstGeom>
            <a:ln w="28575">
              <a:solidFill>
                <a:schemeClr val="accent1"/>
              </a:solidFill>
              <a:headEnd type="none"/>
              <a:tailEnd type="triangle" w="med" len="med"/>
            </a:ln>
          </p:spPr>
          <p:style>
            <a:lnRef idx="3">
              <a:schemeClr val="accent5"/>
            </a:lnRef>
            <a:fillRef idx="0">
              <a:schemeClr val="accent5"/>
            </a:fillRef>
            <a:effectRef idx="2">
              <a:schemeClr val="accent5"/>
            </a:effectRef>
            <a:fontRef idx="minor">
              <a:schemeClr val="tx1"/>
            </a:fontRef>
          </p:style>
        </p:cxnSp>
        <p:cxnSp>
          <p:nvCxnSpPr>
            <p:cNvPr id="153" name="直接箭头连接符 152"/>
            <p:cNvCxnSpPr>
              <a:stCxn id="141" idx="0"/>
              <a:endCxn id="147" idx="1"/>
            </p:cNvCxnSpPr>
            <p:nvPr/>
          </p:nvCxnSpPr>
          <p:spPr>
            <a:xfrm>
              <a:off x="11362" y="4756"/>
              <a:ext cx="1384" cy="1167"/>
            </a:xfrm>
            <a:prstGeom prst="straightConnector1">
              <a:avLst/>
            </a:prstGeom>
            <a:ln w="28575">
              <a:solidFill>
                <a:schemeClr val="accent1"/>
              </a:solidFill>
              <a:headEnd type="none"/>
              <a:tailEnd type="triangle" w="med" len="med"/>
            </a:ln>
          </p:spPr>
          <p:style>
            <a:lnRef idx="3">
              <a:schemeClr val="accent5"/>
            </a:lnRef>
            <a:fillRef idx="0">
              <a:schemeClr val="accent5"/>
            </a:fillRef>
            <a:effectRef idx="2">
              <a:schemeClr val="accent5"/>
            </a:effectRef>
            <a:fontRef idx="minor">
              <a:schemeClr val="tx1"/>
            </a:fontRef>
          </p:style>
        </p:cxnSp>
        <p:cxnSp>
          <p:nvCxnSpPr>
            <p:cNvPr id="154" name="直接箭头连接符 153"/>
            <p:cNvCxnSpPr>
              <a:stCxn id="141" idx="0"/>
              <a:endCxn id="149" idx="1"/>
            </p:cNvCxnSpPr>
            <p:nvPr/>
          </p:nvCxnSpPr>
          <p:spPr>
            <a:xfrm>
              <a:off x="11362" y="4756"/>
              <a:ext cx="1384" cy="2399"/>
            </a:xfrm>
            <a:prstGeom prst="straightConnector1">
              <a:avLst/>
            </a:prstGeom>
            <a:ln w="28575">
              <a:solidFill>
                <a:schemeClr val="accent1"/>
              </a:solidFill>
              <a:headEnd type="none"/>
              <a:tailEnd type="triangle" w="med" len="med"/>
            </a:ln>
          </p:spPr>
          <p:style>
            <a:lnRef idx="3">
              <a:schemeClr val="accent5"/>
            </a:lnRef>
            <a:fillRef idx="0">
              <a:schemeClr val="accent5"/>
            </a:fillRef>
            <a:effectRef idx="2">
              <a:schemeClr val="accent5"/>
            </a:effectRef>
            <a:fontRef idx="minor">
              <a:schemeClr val="tx1"/>
            </a:fontRef>
          </p:style>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矩形 1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5" name="文本框 14"/>
          <p:cNvSpPr txBox="true"/>
          <p:nvPr/>
        </p:nvSpPr>
        <p:spPr>
          <a:xfrm>
            <a:off x="-635" y="2540635"/>
            <a:ext cx="12192000" cy="2014855"/>
          </a:xfrm>
          <a:prstGeom prst="rect">
            <a:avLst/>
          </a:prstGeom>
          <a:noFill/>
        </p:spPr>
        <p:txBody>
          <a:bodyPr wrap="square" rtlCol="0">
            <a:spAutoFit/>
          </a:bodyPr>
          <a:lstStyle/>
          <a:p>
            <a:pPr indent="914400" algn="l" fontAlgn="auto">
              <a:lnSpc>
                <a:spcPts val="5000"/>
              </a:lnSpc>
              <a:extLst>
                <a:ext uri="{35155182-B16C-46BC-9424-99874614C6A1}">
                  <wpsdc:indentchars xmlns:wpsdc="http://www.wps.cn/officeDocument/2017/drawingmlCustomData" val="200" checksum="797548545"/>
                </a:ext>
              </a:extLst>
            </a:pPr>
            <a:r>
              <a:rPr lang="zh-CN" altLang="en-US"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rPr>
              <a:t>（一）</a:t>
            </a:r>
            <a:r>
              <a:rPr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rPr>
              <a:t>汽车报废更新补贴</a:t>
            </a:r>
            <a:r>
              <a:rPr lang="zh-CN" altLang="en-US"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rPr>
              <a:t>（中央层面）</a:t>
            </a:r>
            <a:endParaRPr lang="zh-CN" altLang="en-US"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endParaRPr>
          </a:p>
          <a:p>
            <a:pPr indent="914400" algn="l" fontAlgn="auto">
              <a:lnSpc>
                <a:spcPts val="5000"/>
              </a:lnSpc>
              <a:extLst>
                <a:ext uri="{35155182-B16C-46BC-9424-99874614C6A1}">
                  <wpsdc:indentchars xmlns:wpsdc="http://www.wps.cn/officeDocument/2017/drawingmlCustomData" val="200" checksum="797548545"/>
                </a:ext>
              </a:extLst>
            </a:pPr>
            <a:endParaRPr lang="zh-CN" altLang="en-US"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endParaRPr>
          </a:p>
          <a:p>
            <a:pPr indent="914400" algn="l" fontAlgn="auto">
              <a:lnSpc>
                <a:spcPts val="5000"/>
              </a:lnSpc>
              <a:extLst>
                <a:ext uri="{35155182-B16C-46BC-9424-99874614C6A1}">
                  <wpsdc:indentchars xmlns:wpsdc="http://www.wps.cn/officeDocument/2017/drawingmlCustomData" val="200" checksum="797548545"/>
                </a:ext>
              </a:extLst>
            </a:pPr>
            <a:r>
              <a:rPr lang="zh-CN" altLang="en-US"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rPr>
              <a:t>（二）汽车置换更新补贴（省级层面）</a:t>
            </a:r>
            <a:endParaRPr lang="zh-CN" altLang="en-US"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endParaRPr>
          </a:p>
        </p:txBody>
      </p:sp>
      <p:sp>
        <p:nvSpPr>
          <p:cNvPr id="2" name="文本框 1"/>
          <p:cNvSpPr txBox="true"/>
          <p:nvPr/>
        </p:nvSpPr>
        <p:spPr>
          <a:xfrm>
            <a:off x="-635" y="949325"/>
            <a:ext cx="12192000" cy="732155"/>
          </a:xfrm>
          <a:prstGeom prst="rect">
            <a:avLst/>
          </a:prstGeom>
          <a:noFill/>
        </p:spPr>
        <p:txBody>
          <a:bodyPr wrap="square" rtlCol="0">
            <a:spAutoFit/>
          </a:bodyPr>
          <a:p>
            <a:pPr algn="ctr">
              <a:lnSpc>
                <a:spcPts val="5000"/>
              </a:lnSpc>
            </a:pPr>
            <a:r>
              <a:rPr lang="zh-CN" altLang="en-US" sz="50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rPr>
              <a:t>一、汽车以旧换新</a:t>
            </a:r>
            <a:endParaRPr lang="zh-CN" altLang="en-US" sz="50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endParaRPr>
          </a:p>
        </p:txBody>
      </p:sp>
      <p:pic>
        <p:nvPicPr>
          <p:cNvPr id="3" name="图片 2"/>
          <p:cNvPicPr>
            <a:picLocks noChangeAspect="true"/>
          </p:cNvPicPr>
          <p:nvPr/>
        </p:nvPicPr>
        <p:blipFill>
          <a:blip r:embed="rId1">
            <a:lum contrast="12000"/>
          </a:blip>
          <a:stretch>
            <a:fillRect/>
          </a:stretch>
        </p:blipFill>
        <p:spPr>
          <a:xfrm>
            <a:off x="9008110" y="4039235"/>
            <a:ext cx="2818765" cy="28187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矩形 12"/>
          <p:cNvSpPr/>
          <p:nvPr/>
        </p:nvSpPr>
        <p:spPr>
          <a:xfrm>
            <a:off x="635" y="-9779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5" name="文本框 14"/>
          <p:cNvSpPr txBox="true"/>
          <p:nvPr/>
        </p:nvSpPr>
        <p:spPr>
          <a:xfrm>
            <a:off x="1356995" y="2830830"/>
            <a:ext cx="9565005" cy="3297555"/>
          </a:xfrm>
          <a:prstGeom prst="rect">
            <a:avLst/>
          </a:prstGeom>
          <a:noFill/>
        </p:spPr>
        <p:txBody>
          <a:bodyPr wrap="square" rtlCol="0">
            <a:spAutoFit/>
          </a:bodyPr>
          <a:lstStyle/>
          <a:p>
            <a:pPr algn="ctr">
              <a:lnSpc>
                <a:spcPts val="5000"/>
              </a:lnSpc>
            </a:pPr>
            <a:r>
              <a:rPr lang="zh-CN"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汽车报废更新补贴是指：自</a:t>
            </a:r>
            <a:r>
              <a:rPr lang="en-US" altLang="zh-CN"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2024</a:t>
            </a:r>
            <a:r>
              <a:rPr lang="zh-CN" altLang="en-US"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年</a:t>
            </a:r>
            <a:r>
              <a:rPr lang="en-US" altLang="zh-CN"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4</a:t>
            </a:r>
            <a:r>
              <a:rPr lang="zh-CN" altLang="en-US"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月</a:t>
            </a:r>
            <a:r>
              <a:rPr lang="en-US" altLang="zh-CN"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24</a:t>
            </a:r>
            <a:r>
              <a:rPr lang="zh-CN" altLang="en-US"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日至</a:t>
            </a:r>
            <a:r>
              <a:rPr lang="en-US" altLang="zh-CN"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2024</a:t>
            </a:r>
            <a:r>
              <a:rPr lang="zh-CN" altLang="en-US"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年</a:t>
            </a:r>
            <a:r>
              <a:rPr lang="en-US" altLang="zh-CN"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12</a:t>
            </a:r>
            <a:r>
              <a:rPr lang="zh-CN" altLang="en-US"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月</a:t>
            </a:r>
            <a:r>
              <a:rPr lang="en-US" altLang="zh-CN"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31</a:t>
            </a:r>
            <a:r>
              <a:rPr lang="zh-CN" altLang="en-US"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日期间，对个人消费者报废国三及以下排放标准燃油乘用车或</a:t>
            </a:r>
            <a:r>
              <a:rPr lang="en-US" altLang="zh-CN"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2018</a:t>
            </a:r>
            <a:r>
              <a:rPr lang="zh-CN" altLang="en-US"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年</a:t>
            </a:r>
            <a:r>
              <a:rPr lang="en-US" altLang="zh-CN"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4</a:t>
            </a:r>
            <a:r>
              <a:rPr lang="zh-CN" altLang="en-US"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月</a:t>
            </a:r>
            <a:r>
              <a:rPr lang="en-US" altLang="zh-CN"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30</a:t>
            </a:r>
            <a:r>
              <a:rPr lang="zh-CN" altLang="en-US"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日前（含当日，下同）注册登记的新能源乘用车，并购买纳入工业和信息化部《减免车辆购置税的新能源汽车车型目录》的新能源乘用车或</a:t>
            </a:r>
            <a:r>
              <a:rPr lang="en-US" altLang="zh-CN"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2.0</a:t>
            </a:r>
            <a:r>
              <a:rPr lang="zh-CN" altLang="en-US" sz="24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sym typeface="+mn-ea"/>
              </a:rPr>
              <a:t>升及以下排量燃油乘用车，给予一次性定额补贴。</a:t>
            </a:r>
            <a:endParaRPr lang="zh-CN" altLang="en-US"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endParaRPr>
          </a:p>
        </p:txBody>
      </p:sp>
      <p:sp>
        <p:nvSpPr>
          <p:cNvPr id="2" name="文本框 1"/>
          <p:cNvSpPr txBox="true"/>
          <p:nvPr/>
        </p:nvSpPr>
        <p:spPr>
          <a:xfrm>
            <a:off x="635" y="1805940"/>
            <a:ext cx="8997950" cy="732155"/>
          </a:xfrm>
          <a:prstGeom prst="rect">
            <a:avLst/>
          </a:prstGeom>
          <a:noFill/>
        </p:spPr>
        <p:txBody>
          <a:bodyPr wrap="square" rtlCol="0">
            <a:spAutoFit/>
          </a:bodyPr>
          <a:p>
            <a:pPr indent="914400" algn="l" fontAlgn="auto">
              <a:lnSpc>
                <a:spcPts val="5000"/>
              </a:lnSpc>
              <a:extLst>
                <a:ext uri="{35155182-B16C-46BC-9424-99874614C6A1}">
                  <wpsdc:indentchars xmlns:wpsdc="http://www.wps.cn/officeDocument/2017/drawingmlCustomData" val="200" checksum="797548545"/>
                </a:ext>
              </a:extLst>
            </a:pPr>
            <a:r>
              <a:rPr lang="zh-CN" altLang="en-US"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rPr>
              <a:t>（一）</a:t>
            </a:r>
            <a:r>
              <a:rPr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rPr>
              <a:t>汽车报废更新补贴</a:t>
            </a:r>
            <a:r>
              <a:rPr lang="zh-CN" altLang="en-US"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rPr>
              <a:t>（中央层面）</a:t>
            </a:r>
            <a:endParaRPr lang="zh-CN" altLang="en-US" sz="3600" b="1" dirty="0">
              <a:solidFill>
                <a:schemeClr val="accent1">
                  <a:lumMod val="50000"/>
                </a:schemeClr>
              </a:solidFill>
              <a:latin typeface="Times New Roman" panose="02020603050405020304" pitchFamily="18" charset="0"/>
              <a:ea typeface="黑体" panose="02010609060101010101" charset="-122"/>
              <a:cs typeface="Times New Roman" panose="02020603050405020304" pitchFamily="18" charset="0"/>
            </a:endParaRPr>
          </a:p>
        </p:txBody>
      </p:sp>
      <p:sp>
        <p:nvSpPr>
          <p:cNvPr id="5" name="标题 4"/>
          <p:cNvSpPr>
            <a:spLocks noGrp="true"/>
          </p:cNvSpPr>
          <p:nvPr>
            <p:ph type="title"/>
          </p:nvPr>
        </p:nvSpPr>
        <p:spPr>
          <a:xfrm>
            <a:off x="462280" y="6350"/>
            <a:ext cx="11268075" cy="1666240"/>
          </a:xfrm>
          <a:solidFill>
            <a:schemeClr val="accent1">
              <a:lumMod val="75000"/>
            </a:schemeClr>
          </a:solidFill>
          <a:ln w="3175">
            <a:noFill/>
            <a:prstDash val="sysDash"/>
          </a:ln>
        </p:spPr>
        <p:txBody>
          <a:bodyPr vert="horz" lIns="96000" tIns="48000" rIns="96000" bIns="48000" rtlCol="0" anchor="ctr" anchorCtr="false">
            <a:noAutofit/>
          </a:bodyPr>
          <a:p>
            <a:pPr lvl="0" algn="just" eaLnBrk="0" fontAlgn="base" hangingPunct="0">
              <a:lnSpc>
                <a:spcPct val="100000"/>
              </a:lnSpc>
              <a:spcBef>
                <a:spcPts val="130"/>
              </a:spcBef>
              <a:buClrTx/>
              <a:buSzTx/>
              <a:buFont typeface="Arial" panose="02080604020202020204" pitchFamily="34" charset="0"/>
            </a:pPr>
            <a:r>
              <a:rPr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2024年4月24日，商务部、财政部等7部门发布了《汽车以旧换新补贴实施细则》，明确在全国范围内组织开展汽车报废更新，并对符合条件的消费者发放补贴。</a:t>
            </a:r>
            <a:br>
              <a:rPr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br>
            <a:r>
              <a:rPr lang="en-US"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2024</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年</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8</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月</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16</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日，商务部等</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7</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部门发布《关于进一步做好汽车以旧换新有关工作的通知》，进一步提高补贴标准。</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内容占位符 1"/>
          <p:cNvSpPr>
            <a:spLocks noGrp="true"/>
          </p:cNvSpPr>
          <p:nvPr>
            <p:ph idx="1"/>
          </p:nvPr>
        </p:nvSpPr>
        <p:spPr>
          <a:xfrm>
            <a:off x="421640" y="720090"/>
            <a:ext cx="11518900" cy="706755"/>
          </a:xfrm>
        </p:spPr>
        <p:txBody>
          <a:bodyPr lIns="96000" tIns="48000" rIns="96000" bIns="48000" anchor="t" anchorCtr="false">
            <a:normAutofit/>
          </a:bodyPr>
          <a:lstStyle/>
          <a:p>
            <a:pPr marL="0" indent="0" algn="just" eaLnBrk="0" fontAlgn="base" hangingPunct="0">
              <a:lnSpc>
                <a:spcPct val="100000"/>
              </a:lnSpc>
              <a:spcBef>
                <a:spcPts val="130"/>
              </a:spcBef>
              <a:buClrTx/>
              <a:buSzTx/>
              <a:buNone/>
            </a:pPr>
            <a:r>
              <a:rPr lang="en-US" altLang="zh-CN" b="1" dirty="0">
                <a:ea typeface="微软雅黑" panose="020B0503020204020204" charset="-122"/>
                <a:cs typeface="Times New Roman" panose="02020603050405020304" pitchFamily="18" charset="0"/>
                <a:sym typeface="+mn-ea"/>
              </a:rPr>
              <a:t>  </a:t>
            </a:r>
            <a:r>
              <a:rPr lang="zh-CN" altLang="en-US" b="1" dirty="0">
                <a:ea typeface="微软雅黑" panose="020B0503020204020204" charset="-122"/>
                <a:cs typeface="Times New Roman" panose="02020603050405020304" pitchFamily="18" charset="0"/>
                <a:sym typeface="+mn-ea"/>
              </a:rPr>
              <a:t> 【补贴范围】</a:t>
            </a:r>
            <a:endParaRPr lang="zh-CN" altLang="en-US" b="1" dirty="0">
              <a:ea typeface="微软雅黑" panose="020B0503020204020204" charset="-122"/>
              <a:cs typeface="Times New Roman" panose="02020603050405020304" pitchFamily="18" charset="0"/>
              <a:sym typeface="+mn-ea"/>
            </a:endParaRPr>
          </a:p>
        </p:txBody>
      </p:sp>
      <p:sp>
        <p:nvSpPr>
          <p:cNvPr id="31" name="矩形 30"/>
          <p:cNvSpPr/>
          <p:nvPr/>
        </p:nvSpPr>
        <p:spPr>
          <a:xfrm>
            <a:off x="471170" y="1247775"/>
            <a:ext cx="5305425" cy="4214495"/>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32" name="文本占位符 7"/>
          <p:cNvSpPr txBox="true">
            <a:spLocks noChangeArrowheads="true"/>
          </p:cNvSpPr>
          <p:nvPr/>
        </p:nvSpPr>
        <p:spPr bwMode="auto">
          <a:xfrm>
            <a:off x="589915" y="1426845"/>
            <a:ext cx="5186680" cy="385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1</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、活动时间：</a:t>
            </a: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2024</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年</a:t>
            </a: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4</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月</a:t>
            </a: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24</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日</a:t>
            </a: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-12</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月</a:t>
            </a: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31</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日期间</a:t>
            </a:r>
            <a:endPar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、补贴对象：个人消费者</a:t>
            </a:r>
            <a:endPar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3</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、报废范围：</a:t>
            </a:r>
            <a:r>
              <a:rPr lang="zh-CN" altLang="en-US" b="1" u="sng" dirty="0">
                <a:solidFill>
                  <a:schemeClr val="tx1"/>
                </a:solidFill>
                <a:latin typeface="汉仪书宋二S" panose="00020600040101010101" charset="-122"/>
                <a:ea typeface="汉仪书宋二S" panose="00020600040101010101" charset="-122"/>
                <a:cs typeface="Times New Roman" panose="02020603050405020304" pitchFamily="18" charset="0"/>
                <a:sym typeface="+mn-ea"/>
              </a:rPr>
              <a:t>①</a:t>
            </a:r>
            <a:r>
              <a:rPr lang="zh-CN" altLang="en-US" b="1" u="sng"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国三及以下排放标准燃油乘用车</a:t>
            </a:r>
            <a:endParaRPr lang="zh-CN" altLang="en-US" b="1" u="sng"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r>
              <a:rPr lang="zh-CN" altLang="en-US" b="1" dirty="0">
                <a:solidFill>
                  <a:schemeClr val="tx1"/>
                </a:solidFill>
                <a:latin typeface="汉仪书宋二S" panose="00020600040101010101" charset="-122"/>
                <a:ea typeface="汉仪书宋二S" panose="00020600040101010101" charset="-122"/>
                <a:cs typeface="Times New Roman" panose="02020603050405020304" pitchFamily="18" charset="0"/>
                <a:sym typeface="+mn-ea"/>
              </a:rPr>
              <a:t>②</a:t>
            </a:r>
            <a:r>
              <a:rPr lang="en-US" altLang="zh-CN"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2018</a:t>
            </a:r>
            <a:r>
              <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年</a:t>
            </a:r>
            <a:r>
              <a:rPr lang="en-US" altLang="zh-CN"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4</a:t>
            </a:r>
            <a:r>
              <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月</a:t>
            </a:r>
            <a:r>
              <a:rPr lang="en-US" altLang="zh-CN"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30</a:t>
            </a:r>
            <a:r>
              <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日前（含当日，下同）注册登记的新能源乘用车</a:t>
            </a:r>
            <a:endPar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4</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、购买范围：</a:t>
            </a:r>
            <a:r>
              <a:rPr lang="zh-CN" altLang="en-US" b="1" u="sng" dirty="0">
                <a:latin typeface="汉仪书宋二S" panose="00020600040101010101" charset="-122"/>
                <a:ea typeface="汉仪书宋二S" panose="00020600040101010101" charset="-122"/>
                <a:cs typeface="Times New Roman" panose="02020603050405020304" pitchFamily="18" charset="0"/>
                <a:sym typeface="+mn-ea"/>
              </a:rPr>
              <a:t>①</a:t>
            </a:r>
            <a:r>
              <a:rPr lang="zh-CN" altLang="en-US" b="1" u="sng"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rPr>
              <a:t>纳入工业和信息化部</a:t>
            </a:r>
            <a:r>
              <a:rPr lang="en-US" altLang="zh-CN" b="1" u="sng"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b="1" u="sng"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rPr>
              <a:t>减免车辆购置税的新能源汽车车型目录</a:t>
            </a:r>
            <a:r>
              <a:rPr lang="en-US" altLang="zh-CN" b="1" u="sng"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b="1" u="sng"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rPr>
              <a:t>的新能源乘用车</a:t>
            </a:r>
            <a:endParaRPr lang="zh-CN" altLang="en-US" b="1" u="sng"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r>
              <a:rPr lang="zh-CN" altLang="en-US" b="1" dirty="0">
                <a:latin typeface="汉仪书宋二S" panose="00020600040101010101" charset="-122"/>
                <a:ea typeface="汉仪书宋二S" panose="00020600040101010101" charset="-122"/>
                <a:cs typeface="Times New Roman" panose="02020603050405020304" pitchFamily="18" charset="0"/>
                <a:sym typeface="+mn-ea"/>
              </a:rPr>
              <a:t>②</a:t>
            </a:r>
            <a:r>
              <a:rPr lang="en-US" altLang="zh-CN" b="1"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rPr>
              <a:t>2.0</a:t>
            </a:r>
            <a:r>
              <a:rPr lang="zh-CN" altLang="en-US" b="1"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rPr>
              <a:t>升及以下排量燃油乘用车</a:t>
            </a:r>
            <a:endParaRPr lang="zh-CN" altLang="en-US" b="1"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3" name="矩形 2"/>
          <p:cNvSpPr/>
          <p:nvPr/>
        </p:nvSpPr>
        <p:spPr>
          <a:xfrm>
            <a:off x="6591300" y="638810"/>
            <a:ext cx="5266690" cy="2094230"/>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4" name="文本占位符 7"/>
          <p:cNvSpPr txBox="true">
            <a:spLocks noChangeArrowheads="true"/>
          </p:cNvSpPr>
          <p:nvPr/>
        </p:nvSpPr>
        <p:spPr bwMode="auto">
          <a:xfrm>
            <a:off x="6562090" y="599440"/>
            <a:ext cx="5145405" cy="209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1" indent="-285750" fontAlgn="auto">
              <a:lnSpc>
                <a:spcPct val="150000"/>
              </a:lnSpc>
              <a:spcBef>
                <a:spcPts val="600"/>
              </a:spcBef>
              <a:spcAft>
                <a:spcPts val="600"/>
              </a:spcAft>
              <a:buClrTx/>
              <a:buSzPct val="90000"/>
              <a:buFont typeface="Wingdings" panose="05000000000000000000" charset="0"/>
              <a:buChar char="l"/>
            </a:pPr>
            <a:r>
              <a:rPr lang="zh-CN" altLang="en-US"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乘用车是指在公安交管部门注册登记的小型、微型载客汽车。</a:t>
            </a:r>
            <a:endParaRPr lang="zh-CN" altLang="en-US"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285750" lvl="1" indent="-285750" fontAlgn="auto">
              <a:lnSpc>
                <a:spcPct val="150000"/>
              </a:lnSpc>
              <a:spcBef>
                <a:spcPts val="600"/>
              </a:spcBef>
              <a:spcAft>
                <a:spcPts val="600"/>
              </a:spcAft>
              <a:buClrTx/>
              <a:buSzPct val="90000"/>
              <a:buFont typeface="Wingdings" panose="05000000000000000000" charset="0"/>
              <a:buChar char="l"/>
            </a:pPr>
            <a:r>
              <a:rPr lang="zh-CN" altLang="en-US"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国三及以下排放标准燃油乘用车是指在</a:t>
            </a:r>
            <a:r>
              <a:rPr lang="en-US" altLang="zh-CN"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2011</a:t>
            </a:r>
            <a:r>
              <a:rPr lang="zh-CN" altLang="en-US"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年</a:t>
            </a:r>
            <a:r>
              <a:rPr lang="en-US" altLang="zh-CN"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6</a:t>
            </a:r>
            <a:r>
              <a:rPr lang="zh-CN" altLang="en-US"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月</a:t>
            </a:r>
            <a:r>
              <a:rPr lang="en-US" altLang="zh-CN"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30</a:t>
            </a:r>
            <a:r>
              <a:rPr lang="zh-CN" altLang="en-US"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日前注册登记的汽油乘用车、</a:t>
            </a:r>
            <a:r>
              <a:rPr lang="en-US" altLang="zh-CN"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2013</a:t>
            </a:r>
            <a:r>
              <a:rPr lang="zh-CN" altLang="en-US"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年</a:t>
            </a:r>
            <a:r>
              <a:rPr lang="en-US" altLang="zh-CN"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6</a:t>
            </a:r>
            <a:r>
              <a:rPr lang="zh-CN" altLang="en-US"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月</a:t>
            </a:r>
            <a:r>
              <a:rPr lang="en-US" altLang="zh-CN"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30</a:t>
            </a:r>
            <a:r>
              <a:rPr lang="zh-CN" altLang="en-US"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日前注册登记的柴油乘用车和其他燃料类型乘用车。</a:t>
            </a:r>
            <a:endParaRPr lang="zh-CN" altLang="en-US"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fontAlgn="auto">
              <a:lnSpc>
                <a:spcPct val="150000"/>
              </a:lnSpc>
              <a:spcBef>
                <a:spcPts val="600"/>
              </a:spcBef>
              <a:spcAft>
                <a:spcPts val="600"/>
              </a:spcAft>
              <a:buClrTx/>
              <a:buSzPct val="90000"/>
            </a:pPr>
            <a:endParaRPr lang="zh-CN" altLang="en-US" sz="1600" b="1" dirty="0">
              <a:ea typeface="微软雅黑" panose="020B0503020204020204" charset="-122"/>
              <a:cs typeface="Times New Roman" panose="02020603050405020304" pitchFamily="18" charset="0"/>
              <a:sym typeface="+mn-ea"/>
            </a:endParaRPr>
          </a:p>
        </p:txBody>
      </p:sp>
      <p:sp>
        <p:nvSpPr>
          <p:cNvPr id="6" name="圆角右箭头 5"/>
          <p:cNvSpPr/>
          <p:nvPr/>
        </p:nvSpPr>
        <p:spPr>
          <a:xfrm>
            <a:off x="5767070" y="1524635"/>
            <a:ext cx="807720" cy="138239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0" name="右箭头 9"/>
          <p:cNvSpPr/>
          <p:nvPr/>
        </p:nvSpPr>
        <p:spPr>
          <a:xfrm>
            <a:off x="5776595" y="4095750"/>
            <a:ext cx="808355" cy="323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1" name="图片 10" descr="3"/>
          <p:cNvPicPr>
            <a:picLocks noChangeAspect="true"/>
          </p:cNvPicPr>
          <p:nvPr/>
        </p:nvPicPr>
        <p:blipFill>
          <a:blip r:embed="rId1"/>
          <a:stretch>
            <a:fillRect/>
          </a:stretch>
        </p:blipFill>
        <p:spPr>
          <a:xfrm>
            <a:off x="9075420" y="2940685"/>
            <a:ext cx="2654935" cy="2921000"/>
          </a:xfrm>
          <a:prstGeom prst="rect">
            <a:avLst/>
          </a:prstGeom>
          <a:ln w="28575">
            <a:solidFill>
              <a:srgbClr val="0070C0"/>
            </a:solidFill>
          </a:ln>
        </p:spPr>
      </p:pic>
      <p:sp>
        <p:nvSpPr>
          <p:cNvPr id="13" name="文本占位符 7"/>
          <p:cNvSpPr txBox="true">
            <a:spLocks noChangeArrowheads="true"/>
          </p:cNvSpPr>
          <p:nvPr/>
        </p:nvSpPr>
        <p:spPr bwMode="auto">
          <a:xfrm>
            <a:off x="6584315" y="3077845"/>
            <a:ext cx="1743075" cy="209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1" indent="-285750" fontAlgn="auto">
              <a:lnSpc>
                <a:spcPts val="2100"/>
              </a:lnSpc>
              <a:spcBef>
                <a:spcPts val="600"/>
              </a:spcBef>
              <a:spcAft>
                <a:spcPts val="600"/>
              </a:spcAft>
              <a:buClrTx/>
              <a:buSzPct val="90000"/>
              <a:buFont typeface="Wingdings" panose="05000000000000000000" charset="0"/>
              <a:buChar char="l"/>
            </a:pPr>
            <a:r>
              <a:rPr lang="zh-CN" altLang="en-US" sz="1400" dirty="0">
                <a:ea typeface="微软雅黑" panose="020B0503020204020204" charset="-122"/>
                <a:cs typeface="Times New Roman" panose="02020603050405020304" pitchFamily="18" charset="0"/>
                <a:sym typeface="+mn-ea"/>
              </a:rPr>
              <a:t>进入工业和信息化部官网</a:t>
            </a:r>
            <a:endParaRPr lang="zh-CN" altLang="en-US" sz="1400" dirty="0">
              <a:ea typeface="微软雅黑" panose="020B0503020204020204" charset="-122"/>
              <a:cs typeface="Times New Roman" panose="02020603050405020304" pitchFamily="18" charset="0"/>
              <a:sym typeface="+mn-ea"/>
            </a:endParaRPr>
          </a:p>
          <a:p>
            <a:pPr marL="285750" lvl="1" indent="-285750" fontAlgn="auto">
              <a:lnSpc>
                <a:spcPts val="2100"/>
              </a:lnSpc>
              <a:spcBef>
                <a:spcPts val="600"/>
              </a:spcBef>
              <a:spcAft>
                <a:spcPts val="600"/>
              </a:spcAft>
              <a:buClrTx/>
              <a:buSzPct val="90000"/>
              <a:buFont typeface="Wingdings" panose="05000000000000000000" charset="0"/>
              <a:buChar char="l"/>
            </a:pPr>
            <a:r>
              <a:rPr lang="zh-CN" altLang="en-US" sz="1400" dirty="0">
                <a:ea typeface="微软雅黑" panose="020B0503020204020204" charset="-122"/>
                <a:cs typeface="Times New Roman" panose="02020603050405020304" pitchFamily="18" charset="0"/>
                <a:sym typeface="+mn-ea"/>
              </a:rPr>
              <a:t>检索“减免车辆购置税的新能源汽车车型目录”</a:t>
            </a:r>
            <a:endParaRPr lang="zh-CN" altLang="en-US" sz="1400" dirty="0">
              <a:ea typeface="微软雅黑" panose="020B0503020204020204" charset="-122"/>
              <a:cs typeface="Times New Roman" panose="02020603050405020304" pitchFamily="18" charset="0"/>
              <a:sym typeface="+mn-ea"/>
            </a:endParaRPr>
          </a:p>
          <a:p>
            <a:pPr marL="285750" lvl="1" indent="-285750" fontAlgn="auto">
              <a:lnSpc>
                <a:spcPts val="2100"/>
              </a:lnSpc>
              <a:spcBef>
                <a:spcPts val="600"/>
              </a:spcBef>
              <a:spcAft>
                <a:spcPts val="600"/>
              </a:spcAft>
              <a:buClrTx/>
              <a:buSzPct val="90000"/>
              <a:buFont typeface="Wingdings" panose="05000000000000000000" charset="0"/>
              <a:buChar char="l"/>
            </a:pPr>
            <a:r>
              <a:rPr lang="zh-CN" altLang="en-US" sz="1400" dirty="0">
                <a:ea typeface="微软雅黑" panose="020B0503020204020204" charset="-122"/>
                <a:cs typeface="Times New Roman" panose="02020603050405020304" pitchFamily="18" charset="0"/>
                <a:sym typeface="+mn-ea"/>
              </a:rPr>
              <a:t>进入相应链接，下载附件查看</a:t>
            </a:r>
            <a:endParaRPr lang="zh-CN" altLang="en-US" sz="1400" dirty="0">
              <a:ea typeface="微软雅黑" panose="020B0503020204020204" charset="-122"/>
              <a:cs typeface="Times New Roman" panose="02020603050405020304" pitchFamily="18" charset="0"/>
              <a:sym typeface="+mn-ea"/>
            </a:endParaRPr>
          </a:p>
        </p:txBody>
      </p:sp>
      <p:sp>
        <p:nvSpPr>
          <p:cNvPr id="15" name="矩形 14"/>
          <p:cNvSpPr/>
          <p:nvPr/>
        </p:nvSpPr>
        <p:spPr>
          <a:xfrm>
            <a:off x="6584950" y="3077845"/>
            <a:ext cx="1742440" cy="2383790"/>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16" name="右箭头 15"/>
          <p:cNvSpPr/>
          <p:nvPr/>
        </p:nvSpPr>
        <p:spPr>
          <a:xfrm>
            <a:off x="8327390" y="4095750"/>
            <a:ext cx="808355" cy="323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true"/>
          </p:cNvPicPr>
          <p:nvPr/>
        </p:nvPicPr>
        <p:blipFill>
          <a:blip r:embed="rId1"/>
          <a:srcRect l="379" t="8186" r="1232" b="2636"/>
          <a:stretch>
            <a:fillRect/>
          </a:stretch>
        </p:blipFill>
        <p:spPr>
          <a:xfrm>
            <a:off x="1487805" y="368300"/>
            <a:ext cx="9886950" cy="6122035"/>
          </a:xfrm>
          <a:prstGeom prst="rect">
            <a:avLst/>
          </a:prstGeom>
          <a:ln w="28575">
            <a:solidFill>
              <a:srgbClr val="0070C0"/>
            </a:solidFill>
          </a:ln>
        </p:spPr>
      </p:pic>
      <p:sp>
        <p:nvSpPr>
          <p:cNvPr id="2" name="文本框 1"/>
          <p:cNvSpPr txBox="true"/>
          <p:nvPr/>
        </p:nvSpPr>
        <p:spPr>
          <a:xfrm>
            <a:off x="394335" y="1468120"/>
            <a:ext cx="675005" cy="1255395"/>
          </a:xfrm>
          <a:prstGeom prst="rect">
            <a:avLst/>
          </a:prstGeom>
          <a:noFill/>
        </p:spPr>
        <p:txBody>
          <a:bodyPr vert="eaVert" wrap="square" rtlCol="0">
            <a:spAutoFit/>
          </a:bodyPr>
          <a:p>
            <a:r>
              <a:rPr lang="zh-CN" altLang="en-US" sz="3200" b="1"/>
              <a:t>示例</a:t>
            </a:r>
            <a:endParaRPr lang="zh-CN" altLang="en-US" sz="32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内容占位符 1"/>
          <p:cNvSpPr>
            <a:spLocks noGrp="true"/>
          </p:cNvSpPr>
          <p:nvPr>
            <p:ph idx="1"/>
          </p:nvPr>
        </p:nvSpPr>
        <p:spPr>
          <a:xfrm>
            <a:off x="462280" y="932180"/>
            <a:ext cx="11518900" cy="706755"/>
          </a:xfrm>
        </p:spPr>
        <p:txBody>
          <a:bodyPr lIns="96000" tIns="48000" rIns="96000" bIns="48000" anchor="t" anchorCtr="false">
            <a:normAutofit/>
          </a:bodyPr>
          <a:lstStyle/>
          <a:p>
            <a:pPr marL="0" indent="0" algn="just" eaLnBrk="0" fontAlgn="base" hangingPunct="0">
              <a:lnSpc>
                <a:spcPct val="100000"/>
              </a:lnSpc>
              <a:spcBef>
                <a:spcPts val="130"/>
              </a:spcBef>
              <a:buClrTx/>
              <a:buSzTx/>
              <a:buNone/>
            </a:pPr>
            <a:r>
              <a:rPr lang="en-US" altLang="zh-CN" b="1" dirty="0">
                <a:ea typeface="微软雅黑" panose="020B0503020204020204" charset="-122"/>
                <a:cs typeface="Times New Roman" panose="02020603050405020304" pitchFamily="18" charset="0"/>
                <a:sym typeface="+mn-ea"/>
              </a:rPr>
              <a:t>     </a:t>
            </a:r>
            <a:r>
              <a:rPr lang="zh-CN" altLang="en-US" b="1" dirty="0">
                <a:ea typeface="微软雅黑" panose="020B0503020204020204" charset="-122"/>
                <a:cs typeface="Times New Roman" panose="02020603050405020304" pitchFamily="18" charset="0"/>
                <a:sym typeface="+mn-ea"/>
              </a:rPr>
              <a:t>【补贴标准】</a:t>
            </a:r>
            <a:endParaRPr lang="zh-CN" altLang="en-US" b="1" dirty="0">
              <a:ea typeface="微软雅黑" panose="020B0503020204020204" charset="-122"/>
              <a:cs typeface="Times New Roman" panose="02020603050405020304" pitchFamily="18" charset="0"/>
              <a:sym typeface="+mn-ea"/>
            </a:endParaRPr>
          </a:p>
        </p:txBody>
      </p:sp>
      <p:sp>
        <p:nvSpPr>
          <p:cNvPr id="31" name="矩形 30"/>
          <p:cNvSpPr/>
          <p:nvPr/>
        </p:nvSpPr>
        <p:spPr>
          <a:xfrm>
            <a:off x="805180" y="2282190"/>
            <a:ext cx="3457575" cy="585470"/>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32" name="文本占位符 7"/>
          <p:cNvSpPr txBox="true">
            <a:spLocks noChangeArrowheads="true"/>
          </p:cNvSpPr>
          <p:nvPr/>
        </p:nvSpPr>
        <p:spPr bwMode="auto">
          <a:xfrm>
            <a:off x="805180" y="2339975"/>
            <a:ext cx="3457575" cy="58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国三及以下排放标准燃油乘用车</a:t>
            </a:r>
            <a:endParaRPr lang="zh-CN" altLang="en-US" u="sng"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u="sng"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34" name="文本框 33"/>
          <p:cNvSpPr txBox="true"/>
          <p:nvPr/>
        </p:nvSpPr>
        <p:spPr>
          <a:xfrm>
            <a:off x="700405" y="1840230"/>
            <a:ext cx="1135380" cy="441960"/>
          </a:xfrm>
          <a:prstGeom prst="hexagon">
            <a:avLst/>
          </a:prstGeom>
          <a:solidFill>
            <a:srgbClr val="1F497D"/>
          </a:solidFill>
          <a:ln w="6350" cap="flat" cmpd="sng" algn="ctr">
            <a:solidFill>
              <a:srgbClr val="D0D3D6"/>
            </a:solidFill>
            <a:prstDash val="solid"/>
            <a:miter lim="800000"/>
          </a:ln>
          <a:effectLst/>
        </p:spPr>
        <p:txBody>
          <a:bodyPr wrap="square" rtlCol="0" anchor="ctr" anchorCtr="fals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rPr>
              <a:t>报废</a:t>
            </a:r>
            <a:endPar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endParaRPr>
          </a:p>
        </p:txBody>
      </p:sp>
      <p:sp>
        <p:nvSpPr>
          <p:cNvPr id="7" name="文本框 6"/>
          <p:cNvSpPr txBox="true"/>
          <p:nvPr/>
        </p:nvSpPr>
        <p:spPr>
          <a:xfrm>
            <a:off x="6343015" y="3559810"/>
            <a:ext cx="1135380" cy="441960"/>
          </a:xfrm>
          <a:prstGeom prst="hexagon">
            <a:avLst/>
          </a:prstGeom>
          <a:solidFill>
            <a:srgbClr val="1F497D"/>
          </a:solidFill>
          <a:ln w="6350" cap="flat" cmpd="sng" algn="ctr">
            <a:solidFill>
              <a:srgbClr val="D0D3D6"/>
            </a:solidFill>
            <a:prstDash val="solid"/>
            <a:miter lim="800000"/>
          </a:ln>
          <a:effectLst/>
        </p:spPr>
        <p:txBody>
          <a:bodyPr wrap="square" rtlCol="0" anchor="ctr" anchorCtr="fals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rPr>
              <a:t>购买</a:t>
            </a:r>
            <a:endPar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endParaRPr>
          </a:p>
        </p:txBody>
      </p:sp>
      <p:sp>
        <p:nvSpPr>
          <p:cNvPr id="8" name="文本框 7"/>
          <p:cNvSpPr txBox="true"/>
          <p:nvPr/>
        </p:nvSpPr>
        <p:spPr>
          <a:xfrm>
            <a:off x="6343015" y="1649730"/>
            <a:ext cx="1135380" cy="441960"/>
          </a:xfrm>
          <a:prstGeom prst="hexagon">
            <a:avLst/>
          </a:prstGeom>
          <a:solidFill>
            <a:srgbClr val="1F497D"/>
          </a:solidFill>
          <a:ln w="6350" cap="flat" cmpd="sng" algn="ctr">
            <a:solidFill>
              <a:srgbClr val="D0D3D6"/>
            </a:solidFill>
            <a:prstDash val="solid"/>
            <a:miter lim="800000"/>
          </a:ln>
          <a:effectLst/>
        </p:spPr>
        <p:txBody>
          <a:bodyPr wrap="square" rtlCol="0" anchor="ctr" anchorCtr="fals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rPr>
              <a:t>报废</a:t>
            </a:r>
            <a:endPar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endParaRPr>
          </a:p>
        </p:txBody>
      </p:sp>
      <p:sp>
        <p:nvSpPr>
          <p:cNvPr id="9" name="文本框 8"/>
          <p:cNvSpPr txBox="true"/>
          <p:nvPr/>
        </p:nvSpPr>
        <p:spPr>
          <a:xfrm>
            <a:off x="6343015" y="4976495"/>
            <a:ext cx="1135380" cy="441960"/>
          </a:xfrm>
          <a:prstGeom prst="hexagon">
            <a:avLst/>
          </a:prstGeom>
          <a:solidFill>
            <a:srgbClr val="1F497D"/>
          </a:solidFill>
          <a:ln w="6350" cap="flat" cmpd="sng" algn="ctr">
            <a:solidFill>
              <a:srgbClr val="D0D3D6"/>
            </a:solidFill>
            <a:prstDash val="solid"/>
            <a:miter lim="800000"/>
          </a:ln>
          <a:effectLst/>
        </p:spPr>
        <p:txBody>
          <a:bodyPr wrap="square" rtlCol="0" anchor="ctr" anchorCtr="fals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rPr>
              <a:t>补贴</a:t>
            </a:r>
            <a:endPar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endParaRPr>
          </a:p>
        </p:txBody>
      </p:sp>
      <p:sp>
        <p:nvSpPr>
          <p:cNvPr id="12" name="文本占位符 7"/>
          <p:cNvSpPr txBox="true">
            <a:spLocks noChangeArrowheads="true"/>
          </p:cNvSpPr>
          <p:nvPr/>
        </p:nvSpPr>
        <p:spPr bwMode="auto">
          <a:xfrm>
            <a:off x="871855" y="3559810"/>
            <a:ext cx="3457575" cy="58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2.0升及以下排量燃油乘用车</a:t>
            </a:r>
            <a:endPar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u="sng"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5" name="矩形 14"/>
          <p:cNvSpPr/>
          <p:nvPr/>
        </p:nvSpPr>
        <p:spPr>
          <a:xfrm>
            <a:off x="805180" y="4736465"/>
            <a:ext cx="3457575" cy="452755"/>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16" name="矩形 15"/>
          <p:cNvSpPr/>
          <p:nvPr/>
        </p:nvSpPr>
        <p:spPr>
          <a:xfrm>
            <a:off x="805180" y="3500755"/>
            <a:ext cx="3457575" cy="585470"/>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17" name="矩形 16"/>
          <p:cNvSpPr/>
          <p:nvPr/>
        </p:nvSpPr>
        <p:spPr>
          <a:xfrm>
            <a:off x="6478270" y="4001770"/>
            <a:ext cx="4809490" cy="734695"/>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18" name="矩形 17"/>
          <p:cNvSpPr/>
          <p:nvPr/>
        </p:nvSpPr>
        <p:spPr>
          <a:xfrm>
            <a:off x="6478270" y="5418455"/>
            <a:ext cx="3457575" cy="490220"/>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19" name="矩形 18"/>
          <p:cNvSpPr/>
          <p:nvPr/>
        </p:nvSpPr>
        <p:spPr>
          <a:xfrm>
            <a:off x="6477635" y="2091690"/>
            <a:ext cx="5252720" cy="1179830"/>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20" name="文本框 19"/>
          <p:cNvSpPr txBox="true"/>
          <p:nvPr/>
        </p:nvSpPr>
        <p:spPr>
          <a:xfrm>
            <a:off x="700405" y="3058795"/>
            <a:ext cx="1135380" cy="441960"/>
          </a:xfrm>
          <a:prstGeom prst="hexagon">
            <a:avLst/>
          </a:prstGeom>
          <a:solidFill>
            <a:srgbClr val="1F497D"/>
          </a:solidFill>
          <a:ln w="6350" cap="flat" cmpd="sng" algn="ctr">
            <a:solidFill>
              <a:srgbClr val="D0D3D6"/>
            </a:solidFill>
            <a:prstDash val="solid"/>
            <a:miter lim="800000"/>
          </a:ln>
          <a:effectLst/>
        </p:spPr>
        <p:txBody>
          <a:bodyPr wrap="square" rtlCol="0" anchor="ctr" anchorCtr="fals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rPr>
              <a:t>购买</a:t>
            </a:r>
            <a:endPar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endParaRPr>
          </a:p>
        </p:txBody>
      </p:sp>
      <p:sp>
        <p:nvSpPr>
          <p:cNvPr id="21" name="文本框 20"/>
          <p:cNvSpPr txBox="true"/>
          <p:nvPr/>
        </p:nvSpPr>
        <p:spPr>
          <a:xfrm>
            <a:off x="700405" y="4294505"/>
            <a:ext cx="1135380" cy="441960"/>
          </a:xfrm>
          <a:prstGeom prst="hexagon">
            <a:avLst/>
          </a:prstGeom>
          <a:solidFill>
            <a:srgbClr val="1F497D"/>
          </a:solidFill>
          <a:ln w="6350" cap="flat" cmpd="sng" algn="ctr">
            <a:solidFill>
              <a:srgbClr val="D0D3D6"/>
            </a:solidFill>
            <a:prstDash val="solid"/>
            <a:miter lim="800000"/>
          </a:ln>
          <a:effectLst/>
        </p:spPr>
        <p:txBody>
          <a:bodyPr wrap="square" rtlCol="0" anchor="ctr" anchorCtr="fals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rPr>
              <a:t>补贴</a:t>
            </a:r>
            <a:endParaRPr kumimoji="0" lang="zh-CN" altLang="en-US" sz="1800" b="1" i="0" u="none" strike="noStrike" kern="0" cap="none" spc="0" normalizeH="0" baseline="0" noProof="0" dirty="0">
              <a:ln>
                <a:noFill/>
              </a:ln>
              <a:solidFill>
                <a:schemeClr val="bg1"/>
              </a:solidFill>
              <a:effectLst/>
              <a:uLnTx/>
              <a:uFillTx/>
              <a:latin typeface="Times New Roman" panose="02020603050405020304"/>
              <a:ea typeface="微软雅黑" panose="020B0503020204020204" charset="-122"/>
              <a:cs typeface="+mn-cs"/>
              <a:sym typeface="+mn-ea"/>
            </a:endParaRPr>
          </a:p>
        </p:txBody>
      </p:sp>
      <p:sp>
        <p:nvSpPr>
          <p:cNvPr id="22" name="文本占位符 7"/>
          <p:cNvSpPr txBox="true">
            <a:spLocks noChangeArrowheads="true"/>
          </p:cNvSpPr>
          <p:nvPr/>
        </p:nvSpPr>
        <p:spPr bwMode="auto">
          <a:xfrm>
            <a:off x="805180" y="4736465"/>
            <a:ext cx="167068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fontAlgn="auto">
              <a:lnSpc>
                <a:spcPts val="2700"/>
              </a:lnSpc>
              <a:spcBef>
                <a:spcPts val="600"/>
              </a:spcBef>
              <a:spcAft>
                <a:spcPts val="600"/>
              </a:spcAft>
              <a:buClrTx/>
              <a:buSzPct val="90000"/>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7000元</a:t>
            </a:r>
            <a:endPar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3" name="文本占位符 7"/>
          <p:cNvSpPr txBox="true">
            <a:spLocks noChangeArrowheads="true"/>
          </p:cNvSpPr>
          <p:nvPr/>
        </p:nvSpPr>
        <p:spPr bwMode="auto">
          <a:xfrm>
            <a:off x="6478270" y="2159000"/>
            <a:ext cx="5114290" cy="117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100"/>
              </a:lnSpc>
              <a:spcBef>
                <a:spcPts val="600"/>
              </a:spcBef>
              <a:spcAft>
                <a:spcPts val="600"/>
              </a:spcAft>
              <a:buClrTx/>
              <a:buSzPct val="90000"/>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①国三及以下排放标准燃油乘用车</a:t>
            </a:r>
            <a:endPar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100"/>
              </a:lnSpc>
              <a:spcBef>
                <a:spcPts val="600"/>
              </a:spcBef>
              <a:spcAft>
                <a:spcPts val="600"/>
              </a:spcAft>
              <a:buClrTx/>
              <a:buSzPct val="90000"/>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②2018年4月30日前（含当日，下同）注册登记的新能源乘用车</a:t>
            </a:r>
            <a:endPar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100"/>
              </a:lnSpc>
              <a:spcBef>
                <a:spcPts val="600"/>
              </a:spcBef>
              <a:spcAft>
                <a:spcPts val="600"/>
              </a:spcAft>
              <a:buClrTx/>
              <a:buSzPct val="90000"/>
            </a:pPr>
            <a:endParaRPr lang="zh-CN" altLang="en-US" u="sng"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100"/>
              </a:lnSpc>
              <a:spcBef>
                <a:spcPts val="600"/>
              </a:spcBef>
              <a:spcAft>
                <a:spcPts val="600"/>
              </a:spcAft>
              <a:buClrTx/>
              <a:buSzPct val="90000"/>
            </a:pPr>
            <a:endParaRPr lang="zh-CN" altLang="en-US"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4" name="文本占位符 7"/>
          <p:cNvSpPr txBox="true">
            <a:spLocks noChangeArrowheads="true"/>
          </p:cNvSpPr>
          <p:nvPr/>
        </p:nvSpPr>
        <p:spPr bwMode="auto">
          <a:xfrm>
            <a:off x="6478270" y="5418455"/>
            <a:ext cx="1835785" cy="49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fontAlgn="auto">
              <a:lnSpc>
                <a:spcPts val="2700"/>
              </a:lnSpc>
              <a:spcBef>
                <a:spcPts val="600"/>
              </a:spcBef>
              <a:spcAft>
                <a:spcPts val="600"/>
              </a:spcAft>
              <a:buClrTx/>
              <a:buSzPct val="90000"/>
            </a:pP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10</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000元</a:t>
            </a:r>
            <a:endPar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5" name="文本占位符 7"/>
          <p:cNvSpPr txBox="true">
            <a:spLocks noChangeArrowheads="true"/>
          </p:cNvSpPr>
          <p:nvPr/>
        </p:nvSpPr>
        <p:spPr bwMode="auto">
          <a:xfrm>
            <a:off x="6477635" y="4001770"/>
            <a:ext cx="4809490" cy="58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ts val="2700"/>
              </a:lnSpc>
              <a:spcBef>
                <a:spcPts val="600"/>
              </a:spcBef>
              <a:spcAft>
                <a:spcPts val="600"/>
              </a:spcAft>
              <a:buClrTx/>
              <a:buSzPct val="90000"/>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纳入工业和信息化部《减免车辆购置税的新能源汽车车型目录》的新能源乘用车</a:t>
            </a:r>
            <a:endPar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u="sng"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6" name="文本框 25"/>
          <p:cNvSpPr txBox="true"/>
          <p:nvPr/>
        </p:nvSpPr>
        <p:spPr>
          <a:xfrm>
            <a:off x="418465" y="5521325"/>
            <a:ext cx="5924550" cy="368300"/>
          </a:xfrm>
          <a:prstGeom prst="rect">
            <a:avLst/>
          </a:prstGeom>
          <a:noFill/>
        </p:spPr>
        <p:txBody>
          <a:bodyPr wrap="square" rtlCol="0">
            <a:spAutoFit/>
          </a:bodyPr>
          <a:p>
            <a:r>
              <a:rPr lang="zh-CN" altLang="en-US" b="1" u="sng" dirty="0">
                <a:solidFill>
                  <a:srgbClr val="FF8D41"/>
                </a:solidFill>
                <a:latin typeface="Times New Roman" panose="02020603050405020304" pitchFamily="18" charset="0"/>
                <a:ea typeface="微软雅黑" panose="020B0503020204020204" charset="-122"/>
                <a:cs typeface="Times New Roman" panose="02020603050405020304" pitchFamily="18" charset="0"/>
              </a:rPr>
              <a:t>注意：报废新能源车买燃油车不在补贴范围内</a:t>
            </a:r>
            <a:endParaRPr lang="zh-CN" altLang="en-US" b="1" u="sng" dirty="0">
              <a:solidFill>
                <a:srgbClr val="FF8D4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 name="右箭头 2"/>
          <p:cNvSpPr/>
          <p:nvPr/>
        </p:nvSpPr>
        <p:spPr>
          <a:xfrm>
            <a:off x="2385060" y="4812665"/>
            <a:ext cx="314960" cy="299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占位符 7"/>
          <p:cNvSpPr txBox="true">
            <a:spLocks noChangeArrowheads="true"/>
          </p:cNvSpPr>
          <p:nvPr/>
        </p:nvSpPr>
        <p:spPr bwMode="auto">
          <a:xfrm>
            <a:off x="2609215" y="4732655"/>
            <a:ext cx="167068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fontAlgn="auto">
              <a:lnSpc>
                <a:spcPts val="2700"/>
              </a:lnSpc>
              <a:spcBef>
                <a:spcPts val="600"/>
              </a:spcBef>
              <a:spcAft>
                <a:spcPts val="600"/>
              </a:spcAft>
              <a:buClrTx/>
              <a:buSzPct val="90000"/>
            </a:pP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15</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000元</a:t>
            </a:r>
            <a:endPar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6" name="右箭头 5"/>
          <p:cNvSpPr/>
          <p:nvPr/>
        </p:nvSpPr>
        <p:spPr>
          <a:xfrm>
            <a:off x="8129905" y="5513705"/>
            <a:ext cx="314960" cy="299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占位符 7"/>
          <p:cNvSpPr txBox="true">
            <a:spLocks noChangeArrowheads="true"/>
          </p:cNvSpPr>
          <p:nvPr/>
        </p:nvSpPr>
        <p:spPr bwMode="auto">
          <a:xfrm>
            <a:off x="8326755" y="5433695"/>
            <a:ext cx="167068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fontAlgn="auto">
              <a:lnSpc>
                <a:spcPts val="2700"/>
              </a:lnSpc>
              <a:spcBef>
                <a:spcPts val="600"/>
              </a:spcBef>
              <a:spcAft>
                <a:spcPts val="600"/>
              </a:spcAft>
              <a:buClrTx/>
              <a:buSzPct val="90000"/>
            </a:pPr>
            <a:r>
              <a:rPr 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20000</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元</a:t>
            </a:r>
            <a:endPar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ts val="2700"/>
              </a:lnSpc>
              <a:spcBef>
                <a:spcPts val="600"/>
              </a:spcBef>
              <a:spcAft>
                <a:spcPts val="600"/>
              </a:spcAft>
              <a:buClrTx/>
              <a:buSzPct val="90000"/>
            </a:pPr>
            <a:endParaRPr lang="zh-CN" altLang="en-US" dirty="0">
              <a:solidFill>
                <a:srgbClr val="FF8D4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662940" y="1443990"/>
            <a:ext cx="5520055" cy="4472940"/>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
        <p:nvSpPr>
          <p:cNvPr id="32" name="文本占位符 7"/>
          <p:cNvSpPr txBox="true">
            <a:spLocks noChangeArrowheads="true"/>
          </p:cNvSpPr>
          <p:nvPr/>
        </p:nvSpPr>
        <p:spPr bwMode="auto">
          <a:xfrm>
            <a:off x="830369" y="1491897"/>
            <a:ext cx="5184398" cy="43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fals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fontAlgn="auto">
              <a:lnSpc>
                <a:spcPct val="150000"/>
              </a:lnSpc>
              <a:spcBef>
                <a:spcPts val="600"/>
              </a:spcBef>
              <a:spcAft>
                <a:spcPts val="600"/>
              </a:spcAft>
              <a:buClrTx/>
              <a:buSzPct val="90000"/>
            </a:pPr>
            <a:r>
              <a:rPr lang="en-US" altLang="zh-CN"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1</a:t>
            </a:r>
            <a:r>
              <a:rPr lang="zh-CN" altLang="en-US"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、申请时间：2024年4月24日-</a:t>
            </a:r>
            <a:r>
              <a:rPr lang="en-US" altLang="zh-CN"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2025</a:t>
            </a:r>
            <a:r>
              <a:rPr lang="zh-CN" altLang="en-US"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年</a:t>
            </a:r>
            <a:r>
              <a:rPr lang="en-US" altLang="zh-CN"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1</a:t>
            </a:r>
            <a:r>
              <a:rPr lang="zh-CN" altLang="en-US"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月</a:t>
            </a:r>
            <a:r>
              <a:rPr lang="en-US" altLang="zh-CN"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10</a:t>
            </a:r>
            <a:r>
              <a:rPr lang="zh-CN" altLang="en-US"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日前</a:t>
            </a:r>
            <a:endParaRPr lang="zh-CN" altLang="en-US"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ct val="150000"/>
              </a:lnSpc>
              <a:spcBef>
                <a:spcPts val="600"/>
              </a:spcBef>
              <a:spcAft>
                <a:spcPts val="600"/>
              </a:spcAft>
              <a:buClrTx/>
              <a:buSzPct val="90000"/>
            </a:pPr>
            <a:r>
              <a:rPr lang="en-US" altLang="zh-CN"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a:t>
            </a:r>
            <a:r>
              <a:rPr lang="zh-CN" altLang="en-US"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、申请端口：</a:t>
            </a:r>
            <a:r>
              <a:rPr lang="zh-CN" altLang="en-US" sz="1600" b="1" dirty="0">
                <a:latin typeface="汉仪书宋二S" panose="00020600040101010101" charset="-122"/>
                <a:ea typeface="汉仪书宋二S" panose="00020600040101010101" charset="-122"/>
                <a:cs typeface="Times New Roman" panose="02020603050405020304" pitchFamily="18" charset="0"/>
                <a:sym typeface="+mn-ea"/>
              </a:rPr>
              <a:t>①</a:t>
            </a:r>
            <a:r>
              <a:rPr lang="zh-CN" altLang="en-US"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登录</a:t>
            </a:r>
            <a:r>
              <a:rPr lang="zh-CN" altLang="en-US"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全国汽车流通信息管理系统网站</a:t>
            </a:r>
            <a:endParaRPr lang="zh-CN" altLang="en-US"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ct val="150000"/>
              </a:lnSpc>
              <a:spcBef>
                <a:spcPts val="600"/>
              </a:spcBef>
              <a:spcAft>
                <a:spcPts val="600"/>
              </a:spcAft>
              <a:buClrTx/>
              <a:buSzPct val="90000"/>
            </a:pPr>
            <a:r>
              <a:rPr lang="zh-CN" altLang="en-US" sz="1600" b="1" dirty="0">
                <a:latin typeface="汉仪书宋二S" panose="00020600040101010101" charset="-122"/>
                <a:ea typeface="汉仪书宋二S" panose="00020600040101010101" charset="-122"/>
                <a:cs typeface="Times New Roman" panose="02020603050405020304" pitchFamily="18" charset="0"/>
                <a:sym typeface="+mn-ea"/>
              </a:rPr>
              <a:t>②登录</a:t>
            </a:r>
            <a:r>
              <a:rPr lang="zh-CN" altLang="en-US"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“汽车以旧换新”小程序</a:t>
            </a:r>
            <a:r>
              <a:rPr lang="zh-CN" altLang="en-US"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（在支付宝、微信、抖音首页搜索）</a:t>
            </a:r>
            <a:endParaRPr lang="zh-CN" altLang="en-US"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ct val="150000"/>
              </a:lnSpc>
              <a:spcBef>
                <a:spcPts val="600"/>
              </a:spcBef>
              <a:spcAft>
                <a:spcPts val="600"/>
              </a:spcAft>
              <a:buClrTx/>
              <a:buSzPct val="90000"/>
            </a:pPr>
            <a:r>
              <a:rPr lang="en-US" altLang="zh-CN"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3</a:t>
            </a:r>
            <a:r>
              <a:rPr lang="zh-CN" altLang="en-US"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、填报信息：个人身份信息、报废汽车的车辆识别代号、</a:t>
            </a:r>
            <a:r>
              <a:rPr lang="en-US" altLang="zh-CN"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报废机动车回收证明</a:t>
            </a:r>
            <a:r>
              <a:rPr lang="en-US" altLang="zh-CN"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和</a:t>
            </a:r>
            <a:r>
              <a:rPr lang="en-US" altLang="zh-CN"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机动车注销证明</a:t>
            </a:r>
            <a:r>
              <a:rPr lang="en-US" altLang="zh-CN"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原件照片或扫描件，新车的车辆识别代号、</a:t>
            </a:r>
            <a:r>
              <a:rPr lang="en-US" altLang="zh-CN"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机动车销售统一发票</a:t>
            </a:r>
            <a:r>
              <a:rPr lang="en-US" altLang="zh-CN"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和</a:t>
            </a:r>
            <a:r>
              <a:rPr lang="en-US" altLang="zh-CN"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机动车登记证书</a:t>
            </a:r>
            <a:r>
              <a:rPr lang="en-US" altLang="zh-CN"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原件照片或扫描件等</a:t>
            </a:r>
            <a:endParaRPr lang="zh-CN" altLang="en-US"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ct val="150000"/>
              </a:lnSpc>
              <a:spcBef>
                <a:spcPts val="600"/>
              </a:spcBef>
              <a:spcAft>
                <a:spcPts val="600"/>
              </a:spcAft>
              <a:buClrTx/>
              <a:buSzPct val="90000"/>
            </a:pPr>
            <a:r>
              <a:rPr lang="en-US" altLang="zh-CN"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4</a:t>
            </a:r>
            <a:r>
              <a:rPr lang="zh-CN" altLang="en-US"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、提交申请：向</a:t>
            </a:r>
            <a:r>
              <a:rPr lang="zh-CN" altLang="en-US"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补贴受理地（即</a:t>
            </a:r>
            <a:r>
              <a:rPr lang="en-US" altLang="zh-CN"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机动车销售统一发票</a:t>
            </a:r>
            <a:r>
              <a:rPr lang="en-US" altLang="zh-CN"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开具地）</a:t>
            </a:r>
            <a:r>
              <a:rPr lang="zh-CN" altLang="en-US"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提交补贴申请。</a:t>
            </a:r>
            <a:endParaRPr lang="en-US" altLang="zh-CN" sz="16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1" algn="just" fontAlgn="auto">
              <a:lnSpc>
                <a:spcPct val="150000"/>
              </a:lnSpc>
              <a:spcAft>
                <a:spcPts val="600"/>
              </a:spcAft>
              <a:buClrTx/>
              <a:buSzPct val="90000"/>
            </a:pPr>
            <a:r>
              <a:rPr lang="en-US" altLang="zh-CN" sz="1600" dirty="0">
                <a:latin typeface="Times New Roman" panose="02020603050405020304" pitchFamily="18" charset="0"/>
                <a:ea typeface="微软雅黑" panose="020B0503020204020204" charset="-122"/>
                <a:cs typeface="Times New Roman" panose="02020603050405020304" pitchFamily="18" charset="0"/>
                <a:sym typeface="+mn-ea"/>
              </a:rPr>
              <a:t>       </a:t>
            </a:r>
            <a:endParaRPr lang="zh-CN" altLang="en-US" sz="1600" dirty="0">
              <a:ea typeface="微软雅黑" panose="020B0503020204020204" charset="-122"/>
              <a:cs typeface="Times New Roman" panose="02020603050405020304" pitchFamily="18" charset="0"/>
              <a:sym typeface="+mn-ea"/>
            </a:endParaRPr>
          </a:p>
        </p:txBody>
      </p:sp>
      <p:sp>
        <p:nvSpPr>
          <p:cNvPr id="3" name="内容占位符 1"/>
          <p:cNvSpPr>
            <a:spLocks noGrp="true"/>
          </p:cNvSpPr>
          <p:nvPr/>
        </p:nvSpPr>
        <p:spPr>
          <a:xfrm>
            <a:off x="336550" y="604520"/>
            <a:ext cx="11518900" cy="706755"/>
          </a:xfrm>
          <a:prstGeom prst="rect">
            <a:avLst/>
          </a:prstGeom>
        </p:spPr>
        <p:txBody>
          <a:bodyPr vert="horz" lIns="96000" tIns="48000" rIns="96000" bIns="48000" rtlCol="0" anchor="t" anchorCtr="false">
            <a:normAutofit/>
          </a:bodyPr>
          <a:lstStyle>
            <a:lvl1pPr marL="228600" indent="-228600" algn="l" defTabSz="914400" rtl="0" eaLnBrk="1" latinLnBrk="0" hangingPunct="1">
              <a:lnSpc>
                <a:spcPct val="90000"/>
              </a:lnSpc>
              <a:spcBef>
                <a:spcPts val="1000"/>
              </a:spcBef>
              <a:buFont typeface="Arial" panose="0208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a:lstStyle>
          <a:p>
            <a:pPr marL="0" indent="0" algn="just" eaLnBrk="0" fontAlgn="base" hangingPunct="0">
              <a:lnSpc>
                <a:spcPct val="100000"/>
              </a:lnSpc>
              <a:spcBef>
                <a:spcPts val="130"/>
              </a:spcBef>
              <a:buClrTx/>
              <a:buSzTx/>
              <a:buNone/>
            </a:pPr>
            <a:r>
              <a:rPr lang="en-US" altLang="zh-CN" b="1" dirty="0">
                <a:ea typeface="微软雅黑" panose="020B0503020204020204" charset="-122"/>
                <a:cs typeface="Times New Roman" panose="02020603050405020304" pitchFamily="18" charset="0"/>
                <a:sym typeface="+mn-ea"/>
              </a:rPr>
              <a:t>   </a:t>
            </a:r>
            <a:r>
              <a:rPr lang="zh-CN" altLang="en-US" b="1" dirty="0">
                <a:ea typeface="微软雅黑" panose="020B0503020204020204" charset="-122"/>
                <a:cs typeface="Times New Roman" panose="02020603050405020304" pitchFamily="18" charset="0"/>
                <a:sym typeface="+mn-ea"/>
              </a:rPr>
              <a:t>【补贴申报】</a:t>
            </a:r>
            <a:endParaRPr lang="en-US" altLang="zh-CN" b="1" dirty="0">
              <a:ea typeface="微软雅黑" panose="020B0503020204020204" charset="-122"/>
              <a:cs typeface="Times New Roman" panose="02020603050405020304" pitchFamily="18" charset="0"/>
              <a:sym typeface="+mn-ea"/>
            </a:endParaRPr>
          </a:p>
        </p:txBody>
      </p:sp>
      <p:sp>
        <p:nvSpPr>
          <p:cNvPr id="5" name="文本框 4"/>
          <p:cNvSpPr txBox="true"/>
          <p:nvPr/>
        </p:nvSpPr>
        <p:spPr>
          <a:xfrm>
            <a:off x="7585075" y="1508125"/>
            <a:ext cx="3997960" cy="4523105"/>
          </a:xfrm>
          <a:prstGeom prst="rect">
            <a:avLst/>
          </a:prstGeom>
          <a:noFill/>
        </p:spPr>
        <p:txBody>
          <a:bodyPr wrap="square" rtlCol="0" anchor="t">
            <a:spAutoFit/>
          </a:bodyPr>
          <a:p>
            <a:pPr marL="285750" indent="-285750" fontAlgn="auto">
              <a:lnSpc>
                <a:spcPct val="150000"/>
              </a:lnSpc>
              <a:buFont typeface="Wingdings" panose="05000000000000000000" charset="0"/>
              <a:buChar char="l"/>
            </a:pPr>
            <a:r>
              <a:rPr lang="zh-CN" altLang="en-US" sz="1600"/>
              <a:t>上述《报废机动车回收证明》《机动车注销证明》《机动车销售统一发票》《机动车登记证书》，</a:t>
            </a:r>
            <a:r>
              <a:rPr lang="zh-CN" altLang="en-US" sz="1600" b="1"/>
              <a:t>应于2024年4月24日至2024年12月31日期间取得</a:t>
            </a:r>
            <a:r>
              <a:rPr lang="zh-CN" altLang="en-US" sz="1600"/>
              <a:t>。其中，《报废机动车回收证明》应由</a:t>
            </a:r>
            <a:r>
              <a:rPr lang="zh-CN" altLang="en-US" sz="1600" b="1"/>
              <a:t>有资质的报废机动车回收拆解企业</a:t>
            </a:r>
            <a:r>
              <a:rPr lang="zh-CN" altLang="en-US" sz="1600"/>
              <a:t>开具。</a:t>
            </a:r>
            <a:endParaRPr lang="zh-CN" altLang="en-US" sz="1600"/>
          </a:p>
          <a:p>
            <a:pPr indent="0" fontAlgn="auto">
              <a:lnSpc>
                <a:spcPct val="150000"/>
              </a:lnSpc>
              <a:buFont typeface="Wingdings" panose="05000000000000000000" charset="0"/>
              <a:buNone/>
            </a:pPr>
            <a:endParaRPr lang="zh-CN" altLang="en-US" sz="1600"/>
          </a:p>
          <a:p>
            <a:pPr marL="285750" indent="-285750" fontAlgn="auto">
              <a:lnSpc>
                <a:spcPct val="150000"/>
              </a:lnSpc>
              <a:buFont typeface="Wingdings" panose="05000000000000000000" charset="0"/>
              <a:buChar char="l"/>
            </a:pPr>
            <a:r>
              <a:rPr lang="zh-CN" altLang="en-US" sz="1600">
                <a:sym typeface="+mn-ea"/>
              </a:rPr>
              <a:t>消费者可以到全国汽车流通信息管理系统网站或“汽车以旧换新”小程序中查询全国各地有资质的报废机动车回收拆解企业。</a:t>
            </a:r>
            <a:endParaRPr lang="zh-CN" altLang="en-US" sz="1600"/>
          </a:p>
          <a:p>
            <a:pPr fontAlgn="auto">
              <a:lnSpc>
                <a:spcPct val="150000"/>
              </a:lnSpc>
            </a:pPr>
            <a:endParaRPr lang="zh-CN" altLang="en-US" sz="1600"/>
          </a:p>
        </p:txBody>
      </p:sp>
      <p:sp>
        <p:nvSpPr>
          <p:cNvPr id="10" name="右箭头 9"/>
          <p:cNvSpPr/>
          <p:nvPr/>
        </p:nvSpPr>
        <p:spPr>
          <a:xfrm>
            <a:off x="6182995" y="3667125"/>
            <a:ext cx="1315720" cy="323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7498080" y="1438910"/>
            <a:ext cx="4299585" cy="4443095"/>
          </a:xfrm>
          <a:prstGeom prst="rect">
            <a:avLst/>
          </a:prstGeom>
          <a:noFill/>
          <a:ln w="19050">
            <a:solidFill>
              <a:srgbClr val="1F497D"/>
            </a:solidFill>
          </a:ln>
          <a:extLst>
            <a:ext uri="{909E8E84-426E-40DD-AFC4-6F175D3DCCD1}">
              <a14:hiddenFill xmlns:a14="http://schemas.microsoft.com/office/drawing/2010/main">
                <a:solidFill>
                  <a:schemeClr val="tx2">
                    <a:lumMod val="20000"/>
                    <a:lumOff val="80000"/>
                    <a:alpha val="62000"/>
                  </a:schemeClr>
                </a:solidFill>
              </a14:hiddenFill>
            </a:ext>
          </a:extLst>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1600" dirty="0">
              <a:latin typeface="Arial" panose="02080604020202020204" pitchFamily="34" charset="0"/>
              <a:ea typeface="微软雅黑" panose="020B0503020204020204" charset="-122"/>
              <a:sym typeface="Arial" panose="02080604020202020204" pitchFamily="34"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3182</Words>
  <Application>WPS 演示</Application>
  <PresentationFormat>宽屏</PresentationFormat>
  <Paragraphs>276</Paragraphs>
  <Slides>20</Slides>
  <Notes>28</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20</vt:i4>
      </vt:variant>
    </vt:vector>
  </HeadingPairs>
  <TitlesOfParts>
    <vt:vector size="39" baseType="lpstr">
      <vt:lpstr>Arial</vt:lpstr>
      <vt:lpstr>宋体</vt:lpstr>
      <vt:lpstr>Wingdings</vt:lpstr>
      <vt:lpstr>DejaVu Sans</vt:lpstr>
      <vt:lpstr>Times New Roman</vt:lpstr>
      <vt:lpstr>黑体</vt:lpstr>
      <vt:lpstr>微软雅黑</vt:lpstr>
      <vt:lpstr>Times New Roman</vt:lpstr>
      <vt:lpstr>方正黑体_GBK</vt:lpstr>
      <vt:lpstr>汉仪书宋二S</vt:lpstr>
      <vt:lpstr>Wingdings</vt:lpstr>
      <vt:lpstr>方正小标宋_GBK</vt:lpstr>
      <vt:lpstr>宋体</vt:lpstr>
      <vt:lpstr>Arial Unicode MS</vt:lpstr>
      <vt:lpstr>Arial Black</vt:lpstr>
      <vt:lpstr>华文仿宋</vt:lpstr>
      <vt:lpstr>方正书宋_GBK</vt:lpstr>
      <vt:lpstr>Standard Symbols PS</vt:lpstr>
      <vt:lpstr>Office 主题​​</vt:lpstr>
      <vt:lpstr>PowerPoint 演示文稿</vt:lpstr>
      <vt:lpstr>PowerPoint 演示文稿</vt:lpstr>
      <vt:lpstr>2024年5月22日，湖南省商务厅印发了《湖南省汽车以旧换新实施方案》《湖南省家电以旧换新实施方案》《湖南省家装厨卫“焕新”实施方案》三个方案。</vt:lpstr>
      <vt:lpstr>PowerPoint 演示文稿</vt:lpstr>
      <vt:lpstr>2024年4月24日，商务部、财政部等7部门发布了《汽车以旧换新补贴实施细则》，明确在全国范围内组织开展汽车报废更新，并对符合条件的消费者发放补贴。 2024年8月16日，商务部等7部门发布《关于进一步做好汽车以旧换新有关工作的通知》，进一步提高补贴标准。</vt:lpstr>
      <vt:lpstr>PowerPoint 演示文稿</vt:lpstr>
      <vt:lpstr>PowerPoint 演示文稿</vt:lpstr>
      <vt:lpstr>PowerPoint 演示文稿</vt:lpstr>
      <vt:lpstr>PowerPoint 演示文稿</vt:lpstr>
      <vt:lpstr>PowerPoint 演示文稿</vt:lpstr>
      <vt:lpstr>PowerPoint 演示文稿</vt:lpstr>
      <vt:lpstr>2024年4月30日，省商务厅联合省财政厅发布了关于开展《2024“惠购湘车”汽车以旧换新促销活动》的通知，明确在国家报废更新补贴政策的基础上，组织开展汽车置换更新，并对符合条件的消费者发放补贴。 2024年8月26日，省人民政府办公厅发布了关于印发《湖南省超长期特别国债资金支持消费品以旧换新实施方案》的通知。</vt:lpstr>
      <vt:lpstr>PowerPoint 演示文稿</vt:lpstr>
      <vt:lpstr>PowerPoint 演示文稿</vt:lpstr>
      <vt:lpstr>PowerPoint 演示文稿</vt:lpstr>
      <vt:lpstr>2024年8月24日，商务部等4部门办公厅发布了《关于进一步做好家电以旧换新工作的通知》，明确了补贴范围和补贴标准。</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14593</dc:creator>
  <cp:lastModifiedBy>sy706</cp:lastModifiedBy>
  <cp:revision>160</cp:revision>
  <dcterms:created xsi:type="dcterms:W3CDTF">2024-09-04T10:07:14Z</dcterms:created>
  <dcterms:modified xsi:type="dcterms:W3CDTF">2024-09-04T10:07:14Z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2052-11.8.2.10386</vt:lpwstr>
  </property>
  <property fmtid="{D5CDD505-2E9C-101B-9397-08002B2CF9AE}" pid="3" name="ICV">
    <vt:lpwstr>F71D2ABE886742CF8707513989C063AC_13</vt:lpwstr>
  </property>
</Properties>
</file>